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Fira Sans" panose="020B05030500000200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pos="2976">
          <p15:clr>
            <a:srgbClr val="747775"/>
          </p15:clr>
        </p15:guide>
        <p15:guide id="4" orient="horz" pos="1716">
          <p15:clr>
            <a:srgbClr val="747775"/>
          </p15:clr>
        </p15:guide>
        <p15:guide id="5" pos="3072">
          <p15:clr>
            <a:srgbClr val="747775"/>
          </p15:clr>
        </p15:guide>
        <p15:guide id="6" pos="3168">
          <p15:clr>
            <a:srgbClr val="747775"/>
          </p15:clr>
        </p15:guide>
        <p15:guide id="7" pos="3264">
          <p15:clr>
            <a:srgbClr val="747775"/>
          </p15:clr>
        </p15:guide>
        <p15:guide id="8" pos="3360">
          <p15:clr>
            <a:srgbClr val="747775"/>
          </p15:clr>
        </p15:guide>
        <p15:guide id="9" pos="3456">
          <p15:clr>
            <a:srgbClr val="747775"/>
          </p15:clr>
        </p15:guide>
        <p15:guide id="10" pos="3552">
          <p15:clr>
            <a:srgbClr val="747775"/>
          </p15:clr>
        </p15:guide>
        <p15:guide id="11" pos="3648">
          <p15:clr>
            <a:srgbClr val="747775"/>
          </p15:clr>
        </p15:guide>
        <p15:guide id="12" pos="3744">
          <p15:clr>
            <a:srgbClr val="747775"/>
          </p15:clr>
        </p15:guide>
        <p15:guide id="13" pos="3840">
          <p15:clr>
            <a:srgbClr val="747775"/>
          </p15:clr>
        </p15:guide>
        <p15:guide id="14" pos="3936">
          <p15:clr>
            <a:srgbClr val="747775"/>
          </p15:clr>
        </p15:guide>
        <p15:guide id="15" pos="4032">
          <p15:clr>
            <a:srgbClr val="747775"/>
          </p15:clr>
        </p15:guide>
        <p15:guide id="16" pos="4128">
          <p15:clr>
            <a:srgbClr val="747775"/>
          </p15:clr>
        </p15:guide>
        <p15:guide id="17" pos="4224">
          <p15:clr>
            <a:srgbClr val="747775"/>
          </p15:clr>
        </p15:guide>
        <p15:guide id="18" pos="4320">
          <p15:clr>
            <a:srgbClr val="747775"/>
          </p15:clr>
        </p15:guide>
        <p15:guide id="19" pos="4416">
          <p15:clr>
            <a:srgbClr val="747775"/>
          </p15:clr>
        </p15:guide>
        <p15:guide id="20" pos="4512">
          <p15:clr>
            <a:srgbClr val="747775"/>
          </p15:clr>
        </p15:guide>
        <p15:guide id="21" pos="4608">
          <p15:clr>
            <a:srgbClr val="747775"/>
          </p15:clr>
        </p15:guide>
        <p15:guide id="22" pos="4704">
          <p15:clr>
            <a:srgbClr val="747775"/>
          </p15:clr>
        </p15:guide>
        <p15:guide id="23" pos="4800">
          <p15:clr>
            <a:srgbClr val="747775"/>
          </p15:clr>
        </p15:guide>
        <p15:guide id="24" pos="4896">
          <p15:clr>
            <a:srgbClr val="747775"/>
          </p15:clr>
        </p15:guide>
        <p15:guide id="25" pos="4992">
          <p15:clr>
            <a:srgbClr val="747775"/>
          </p15:clr>
        </p15:guide>
        <p15:guide id="26" pos="5088">
          <p15:clr>
            <a:srgbClr val="747775"/>
          </p15:clr>
        </p15:guide>
        <p15:guide id="27" pos="5184">
          <p15:clr>
            <a:srgbClr val="747775"/>
          </p15:clr>
        </p15:guide>
        <p15:guide id="28" pos="5280">
          <p15:clr>
            <a:srgbClr val="747775"/>
          </p15:clr>
        </p15:guide>
        <p15:guide id="29" pos="5376">
          <p15:clr>
            <a:srgbClr val="747775"/>
          </p15:clr>
        </p15:guide>
        <p15:guide id="30" pos="5472">
          <p15:clr>
            <a:srgbClr val="747775"/>
          </p15:clr>
        </p15:guide>
        <p15:guide id="31" pos="5568">
          <p15:clr>
            <a:srgbClr val="747775"/>
          </p15:clr>
        </p15:guide>
        <p15:guide id="32" pos="5664">
          <p15:clr>
            <a:srgbClr val="747775"/>
          </p15:clr>
        </p15:guide>
        <p15:guide id="33" pos="576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chary Anders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4" d="100"/>
          <a:sy n="194" d="100"/>
        </p:scale>
        <p:origin x="840" y="332"/>
      </p:cViewPr>
      <p:guideLst>
        <p:guide orient="horz" pos="1620"/>
        <p:guide pos="2880"/>
        <p:guide pos="2976"/>
        <p:guide orient="horz" pos="1716"/>
        <p:guide pos="3072"/>
        <p:guide pos="3168"/>
        <p:guide pos="3264"/>
        <p:guide pos="3360"/>
        <p:guide pos="3456"/>
        <p:guide pos="3552"/>
        <p:guide pos="3648"/>
        <p:guide pos="3744"/>
        <p:guide pos="3840"/>
        <p:guide pos="3936"/>
        <p:guide pos="4032"/>
        <p:guide pos="4128"/>
        <p:guide pos="4224"/>
        <p:guide pos="4320"/>
        <p:guide pos="4416"/>
        <p:guide pos="4512"/>
        <p:guide pos="4608"/>
        <p:guide pos="4704"/>
        <p:guide pos="4800"/>
        <p:guide pos="4896"/>
        <p:guide pos="4992"/>
        <p:guide pos="5088"/>
        <p:guide pos="5184"/>
        <p:guide pos="5280"/>
        <p:guide pos="5376"/>
        <p:guide pos="5472"/>
        <p:guide pos="5568"/>
        <p:guide pos="5664"/>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5-08T14:41:32.177" idx="1">
    <p:pos x="0" y="1991"/>
    <p:text>make a background on the text boxes that is transparent so the white text doesnt blend with the white on the background image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2ca57407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32ca57407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a73b49c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a73b49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6b841b1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6b841b1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6b8cab14d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6b8cab14d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3a9e2b92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3a9e2b92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70b3b258a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70b3b258a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2ca574074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2ca5740748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ca5740748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32ca5740748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700" b="1"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ca574074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32ca5740748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3a9e2b9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353a9e2b92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3a9e2b92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353a9e2b92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70b3b258a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70b3b258a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70b3b258a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70b3b258a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70b3b258a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70b3b258a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ca574074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2ca5740748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3a9e2b927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3a9e2b92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70b3b258a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70b3b258a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475200"/>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25E4C"/>
              </a:buClr>
              <a:buSzPts val="5200"/>
              <a:buNone/>
              <a:defRPr sz="5200">
                <a:solidFill>
                  <a:srgbClr val="125E4C"/>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580250"/>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1"/>
              </a:buClr>
              <a:buSzPts val="2800"/>
              <a:buNone/>
              <a:defRPr sz="2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rotWithShape="1">
          <a:blip r:embed="rId2">
            <a:alphaModFix/>
          </a:blip>
          <a:srcRect/>
          <a:stretch/>
        </p:blipFill>
        <p:spPr>
          <a:xfrm>
            <a:off x="3851639" y="542775"/>
            <a:ext cx="1440725" cy="520950"/>
          </a:xfrm>
          <a:prstGeom prst="rect">
            <a:avLst/>
          </a:prstGeom>
          <a:noFill/>
          <a:ln>
            <a:noFill/>
          </a:ln>
        </p:spPr>
      </p:pic>
      <p:sp>
        <p:nvSpPr>
          <p:cNvPr id="14" name="Google Shape;14;p2"/>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
        <p:nvSpPr>
          <p:cNvPr id="15" name="Google Shape;15;p2"/>
          <p:cNvSpPr/>
          <p:nvPr/>
        </p:nvSpPr>
        <p:spPr>
          <a:xfrm>
            <a:off x="0" y="4697575"/>
            <a:ext cx="9144000" cy="445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pic>
        <p:nvPicPr>
          <p:cNvPr id="55" name="Google Shape;55;p11"/>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56" name="Google Shape;56;p11"/>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pic>
        <p:nvPicPr>
          <p:cNvPr id="60" name="Google Shape;60;p12"/>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61" name="Google Shape;61;p12"/>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64" name="Google Shape;64;p13"/>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42898" y="171450"/>
            <a:ext cx="8458200" cy="8574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SzPts val="2700"/>
              <a:buFont typeface="Arial"/>
              <a:buNone/>
              <a:defRPr sz="3600" b="0" i="0" u="none" strike="noStrike" cap="none">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4"/>
          <p:cNvSpPr txBox="1">
            <a:spLocks noGrp="1"/>
          </p:cNvSpPr>
          <p:nvPr>
            <p:ph type="body" idx="1"/>
          </p:nvPr>
        </p:nvSpPr>
        <p:spPr>
          <a:xfrm>
            <a:off x="342898" y="1085849"/>
            <a:ext cx="8458200" cy="3771900"/>
          </a:xfrm>
          <a:prstGeom prst="rect">
            <a:avLst/>
          </a:prstGeom>
          <a:noFill/>
          <a:ln>
            <a:noFill/>
          </a:ln>
        </p:spPr>
        <p:txBody>
          <a:bodyPr spcFirstLastPara="1" wrap="square" lIns="68575" tIns="68575" rIns="68575" bIns="68575" anchor="t" anchorCtr="0">
            <a:normAutofit/>
          </a:bodyPr>
          <a:lstStyle>
            <a:lvl1pPr marL="457200" marR="0" lvl="0" indent="-228600" algn="l">
              <a:lnSpc>
                <a:spcPct val="100000"/>
              </a:lnSpc>
              <a:spcBef>
                <a:spcPts val="500"/>
              </a:spcBef>
              <a:spcAft>
                <a:spcPts val="0"/>
              </a:spcAft>
              <a:buClr>
                <a:schemeClr val="dk1"/>
              </a:buClr>
              <a:buSzPts val="2000"/>
              <a:buFont typeface="Arial"/>
              <a:buNone/>
              <a:defRPr sz="27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2pPr>
            <a:lvl3pPr marL="1371600" marR="0" lvl="2" indent="-228600" algn="l">
              <a:lnSpc>
                <a:spcPct val="100000"/>
              </a:lnSpc>
              <a:spcBef>
                <a:spcPts val="40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L="3200400" marR="0" lvl="6" indent="-228600" algn="l">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L="3657600" marR="0" lvl="7" indent="-228600" algn="l">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L="4114800" marR="0" lvl="8" indent="-228600" algn="l">
              <a:lnSpc>
                <a:spcPct val="100000"/>
              </a:lnSpc>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4"/>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chemeClr val="dk1"/>
              </a:buClr>
              <a:buSzPts val="1400"/>
              <a:buFont typeface="Quattrocento Sans"/>
              <a:buNone/>
              <a:defRPr sz="14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 name="Google Shape;19;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pic>
        <p:nvPicPr>
          <p:cNvPr id="20" name="Google Shape;20;p3"/>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21" name="Google Shape;21;p3"/>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4"/>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a:stretch/>
        </p:blipFill>
        <p:spPr>
          <a:xfrm>
            <a:off x="311689" y="4816075"/>
            <a:ext cx="684462" cy="247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29" name="Google Shape;29;p5"/>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30" name="Google Shape;30;p5"/>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il()">
  <p:cSld name="CUSTOM">
    <p:bg>
      <p:bgPr>
        <a:solidFill>
          <a:schemeClr val="lt2"/>
        </a:solidFill>
        <a:effectLst/>
      </p:bgPr>
    </p:bg>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a:stretch/>
        </p:blipFill>
        <p:spPr>
          <a:xfrm>
            <a:off x="3062587" y="2025957"/>
            <a:ext cx="3018825" cy="1091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5" name="Google Shape;35;p7"/>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36" name="Google Shape;36;p7"/>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accent1"/>
              </a:buClr>
              <a:buSzPts val="2400"/>
              <a:buNone/>
              <a:defRPr sz="24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pic>
        <p:nvPicPr>
          <p:cNvPr id="40" name="Google Shape;40;p8"/>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41" name="Google Shape;41;p8"/>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125E4C"/>
              </a:buClr>
              <a:buSzPts val="4800"/>
              <a:buNone/>
              <a:defRPr sz="4800">
                <a:solidFill>
                  <a:srgbClr val="125E4C"/>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4" name="Google Shape;44;p9"/>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45" name="Google Shape;45;p9"/>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125E4C"/>
              </a:buClr>
              <a:buSzPts val="4200"/>
              <a:buNone/>
              <a:defRPr sz="4200">
                <a:solidFill>
                  <a:srgbClr val="125E4C"/>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1"/>
              </a:buClr>
              <a:buSzPts val="2100"/>
              <a:buNone/>
              <a:defRPr sz="2100">
                <a:solidFill>
                  <a:schemeClr val="accen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51" name="Google Shape;51;p10"/>
          <p:cNvPicPr preferRelativeResize="0"/>
          <p:nvPr/>
        </p:nvPicPr>
        <p:blipFill rotWithShape="1">
          <a:blip r:embed="rId2">
            <a:alphaModFix/>
          </a:blip>
          <a:srcRect/>
          <a:stretch/>
        </p:blipFill>
        <p:spPr>
          <a:xfrm>
            <a:off x="311689" y="4816075"/>
            <a:ext cx="684462" cy="247500"/>
          </a:xfrm>
          <a:prstGeom prst="rect">
            <a:avLst/>
          </a:prstGeom>
          <a:noFill/>
          <a:ln>
            <a:noFill/>
          </a:ln>
        </p:spPr>
      </p:pic>
      <p:sp>
        <p:nvSpPr>
          <p:cNvPr id="52" name="Google Shape;52;p10"/>
          <p:cNvSpPr txBox="1">
            <a:spLocks noGrp="1"/>
          </p:cNvSpPr>
          <p:nvPr>
            <p:ph type="sldNum" idx="12"/>
          </p:nvPr>
        </p:nvSpPr>
        <p:spPr>
          <a:xfrm>
            <a:off x="8595308" y="47430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Fira Sans"/>
                <a:ea typeface="Fira Sans"/>
                <a:cs typeface="Fira Sans"/>
                <a:sym typeface="Fira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736275"/>
            <a:ext cx="9144000" cy="407100"/>
          </a:xfrm>
          <a:prstGeom prst="rect">
            <a:avLst/>
          </a:prstGeom>
          <a:solidFill>
            <a:srgbClr val="EEEEEE"/>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0000"/>
                </a:solidFill>
                <a:latin typeface="Arial"/>
                <a:ea typeface="Arial"/>
                <a:cs typeface="Arial"/>
                <a:sym typeface="Arial"/>
              </a:rPr>
              <a:t>		   S25 AI Technicians - Capstone</a:t>
            </a:r>
            <a:endParaRPr sz="12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Fira Sans"/>
              <a:buNone/>
              <a:defRPr sz="2800" b="0" i="0" u="none" strike="noStrike" cap="none">
                <a:solidFill>
                  <a:schemeClr val="accent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Fira Sans"/>
              <a:buChar char="●"/>
              <a:defRPr sz="18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endParaRPr/>
          </a:p>
        </p:txBody>
      </p:sp>
      <p:pic>
        <p:nvPicPr>
          <p:cNvPr id="9" name="Google Shape;9;p1"/>
          <p:cNvPicPr preferRelativeResize="0"/>
          <p:nvPr/>
        </p:nvPicPr>
        <p:blipFill rotWithShape="1">
          <a:blip r:embed="rId15">
            <a:alphaModFix/>
          </a:blip>
          <a:srcRect/>
          <a:stretch/>
        </p:blipFill>
        <p:spPr>
          <a:xfrm>
            <a:off x="311689" y="4816075"/>
            <a:ext cx="684462" cy="247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311708" y="1475200"/>
            <a:ext cx="8520600" cy="2052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5200"/>
              <a:buNone/>
            </a:pPr>
            <a:r>
              <a:rPr lang="en"/>
              <a:t>SOF/C Tactical OPE Toolkit</a:t>
            </a:r>
            <a:endParaRPr/>
          </a:p>
        </p:txBody>
      </p:sp>
      <p:sp>
        <p:nvSpPr>
          <p:cNvPr id="74" name="Google Shape;74;p15"/>
          <p:cNvSpPr txBox="1">
            <a:spLocks noGrp="1"/>
          </p:cNvSpPr>
          <p:nvPr>
            <p:ph type="subTitle" idx="1"/>
          </p:nvPr>
        </p:nvSpPr>
        <p:spPr>
          <a:xfrm>
            <a:off x="311700" y="3580250"/>
            <a:ext cx="8520600" cy="792600"/>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SzPct val="181818"/>
              <a:buNone/>
            </a:pPr>
            <a:r>
              <a:rPr lang="en"/>
              <a:t>MAY 12, 2025</a:t>
            </a:r>
            <a:endParaRPr/>
          </a:p>
          <a:p>
            <a:pPr marL="0" lvl="0" indent="0" algn="ctr" rtl="0">
              <a:lnSpc>
                <a:spcPct val="115000"/>
              </a:lnSpc>
              <a:spcBef>
                <a:spcPts val="1800"/>
              </a:spcBef>
              <a:spcAft>
                <a:spcPts val="400"/>
              </a:spcAft>
              <a:buClr>
                <a:schemeClr val="dk1"/>
              </a:buClr>
              <a:buSzPct val="45832"/>
              <a:buFont typeface="Arial"/>
              <a:buNone/>
            </a:pPr>
            <a:r>
              <a:rPr lang="en" sz="2400">
                <a:solidFill>
                  <a:srgbClr val="666666"/>
                </a:solidFill>
                <a:latin typeface="Georgia"/>
                <a:ea typeface="Georgia"/>
                <a:cs typeface="Georgia"/>
                <a:sym typeface="Georgia"/>
              </a:rPr>
              <a:t>SAIL-AI-TRAIN-2025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Infrastructure Deployment</a:t>
            </a:r>
            <a:endParaRPr/>
          </a:p>
        </p:txBody>
      </p:sp>
      <p:sp>
        <p:nvSpPr>
          <p:cNvPr id="142" name="Google Shape;142;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t>Cloud Deployment (Current State)	</a:t>
            </a:r>
            <a:endParaRPr sz="1200"/>
          </a:p>
          <a:p>
            <a:pPr marL="457200" lvl="0" indent="-304800" algn="l" rtl="0">
              <a:spcBef>
                <a:spcPts val="0"/>
              </a:spcBef>
              <a:spcAft>
                <a:spcPts val="0"/>
              </a:spcAft>
              <a:buSzPts val="1200"/>
              <a:buChar char="●"/>
            </a:pPr>
            <a:r>
              <a:rPr lang="en" sz="1200"/>
              <a:t>Azure Kubernetes Service (AKS)</a:t>
            </a:r>
            <a:endParaRPr sz="1200"/>
          </a:p>
          <a:p>
            <a:pPr marL="457200" lvl="0" indent="-304800" algn="l" rtl="0">
              <a:spcBef>
                <a:spcPts val="0"/>
              </a:spcBef>
              <a:spcAft>
                <a:spcPts val="0"/>
              </a:spcAft>
              <a:buSzPts val="1200"/>
              <a:buChar char="●"/>
            </a:pPr>
            <a:r>
              <a:rPr lang="en" sz="1200"/>
              <a:t>Azure Container Registry (ACR)</a:t>
            </a:r>
            <a:endParaRPr sz="1200"/>
          </a:p>
          <a:p>
            <a:pPr marL="457200" lvl="0" indent="-304800" algn="l" rtl="0">
              <a:spcBef>
                <a:spcPts val="0"/>
              </a:spcBef>
              <a:spcAft>
                <a:spcPts val="0"/>
              </a:spcAft>
              <a:buSzPts val="1200"/>
              <a:buChar char="●"/>
            </a:pPr>
            <a:r>
              <a:rPr lang="en" sz="1200"/>
              <a:t>API Gateway</a:t>
            </a:r>
            <a:endParaRPr sz="1200"/>
          </a:p>
          <a:p>
            <a:pPr marL="457200" lvl="0" indent="-304800" algn="l" rtl="0">
              <a:spcBef>
                <a:spcPts val="0"/>
              </a:spcBef>
              <a:spcAft>
                <a:spcPts val="0"/>
              </a:spcAft>
              <a:buSzPts val="1200"/>
              <a:buChar char="●"/>
            </a:pPr>
            <a:r>
              <a:rPr lang="en" sz="1200"/>
              <a:t>CI/CD Pipeline</a:t>
            </a:r>
            <a:endParaRPr sz="1200"/>
          </a:p>
          <a:p>
            <a:pPr marL="457200" lvl="0" indent="-304800" algn="l" rtl="0">
              <a:spcBef>
                <a:spcPts val="0"/>
              </a:spcBef>
              <a:spcAft>
                <a:spcPts val="0"/>
              </a:spcAft>
              <a:buSzPts val="1200"/>
              <a:buChar char="●"/>
            </a:pPr>
            <a:r>
              <a:rPr lang="en" sz="1200"/>
              <a:t>Scaling</a:t>
            </a:r>
            <a:endParaRPr sz="1200"/>
          </a:p>
          <a:p>
            <a:pPr marL="914400" lvl="1" indent="-304800" algn="l" rtl="0">
              <a:spcBef>
                <a:spcPts val="0"/>
              </a:spcBef>
              <a:spcAft>
                <a:spcPts val="0"/>
              </a:spcAft>
              <a:buSzPts val="1200"/>
              <a:buChar char="○"/>
            </a:pPr>
            <a:r>
              <a:rPr lang="en"/>
              <a:t>Vertical Testing using Locust.py, Apache JMeter</a:t>
            </a:r>
            <a:endParaRPr/>
          </a:p>
          <a:p>
            <a:pPr marL="914400" lvl="1" indent="-304800" algn="l" rtl="0">
              <a:spcBef>
                <a:spcPts val="0"/>
              </a:spcBef>
              <a:spcAft>
                <a:spcPts val="0"/>
              </a:spcAft>
              <a:buSzPts val="1200"/>
              <a:buChar char="○"/>
            </a:pPr>
            <a:r>
              <a:rPr lang="en"/>
              <a:t>Horizontal Pod Autoscaler </a:t>
            </a:r>
            <a:endParaRPr/>
          </a:p>
          <a:p>
            <a:pPr marL="914400" lvl="1" indent="-304800" algn="l" rtl="0">
              <a:spcBef>
                <a:spcPts val="0"/>
              </a:spcBef>
              <a:spcAft>
                <a:spcPts val="0"/>
              </a:spcAft>
              <a:buSzPts val="1200"/>
              <a:buChar char="○"/>
            </a:pPr>
            <a:r>
              <a:rPr lang="en"/>
              <a:t>Node Autoscaler</a:t>
            </a:r>
            <a:endParaRPr sz="1200"/>
          </a:p>
          <a:p>
            <a:pPr marL="457200" lvl="0" indent="-304800" algn="l" rtl="0">
              <a:spcBef>
                <a:spcPts val="0"/>
              </a:spcBef>
              <a:spcAft>
                <a:spcPts val="0"/>
              </a:spcAft>
              <a:buSzPts val="1200"/>
              <a:buChar char="●"/>
            </a:pPr>
            <a:r>
              <a:rPr lang="en" sz="1200"/>
              <a:t>Monitoring Solution (Prometheus)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400"/>
          </a:p>
        </p:txBody>
      </p:sp>
      <p:sp>
        <p:nvSpPr>
          <p:cNvPr id="143" name="Google Shape;143;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t>Local Deployment (Current State)</a:t>
            </a:r>
            <a:endParaRPr sz="1200"/>
          </a:p>
          <a:p>
            <a:pPr marL="457200" lvl="0" indent="-304800" algn="l" rtl="0">
              <a:spcBef>
                <a:spcPts val="0"/>
              </a:spcBef>
              <a:spcAft>
                <a:spcPts val="0"/>
              </a:spcAft>
              <a:buSzPts val="1200"/>
              <a:buChar char="●"/>
            </a:pPr>
            <a:r>
              <a:rPr lang="en" sz="1200"/>
              <a:t>ReadMe </a:t>
            </a:r>
            <a:endParaRPr sz="1200"/>
          </a:p>
          <a:p>
            <a:pPr marL="457200" lvl="0" indent="-304800" algn="l" rtl="0">
              <a:spcBef>
                <a:spcPts val="0"/>
              </a:spcBef>
              <a:spcAft>
                <a:spcPts val="0"/>
              </a:spcAft>
              <a:buSzPts val="1200"/>
              <a:buChar char="●"/>
            </a:pPr>
            <a:r>
              <a:rPr lang="en" sz="1200"/>
              <a:t>Download application code</a:t>
            </a:r>
            <a:endParaRPr sz="1200"/>
          </a:p>
          <a:p>
            <a:pPr marL="457200" lvl="0" indent="-304800" algn="l" rtl="0">
              <a:spcBef>
                <a:spcPts val="0"/>
              </a:spcBef>
              <a:spcAft>
                <a:spcPts val="0"/>
              </a:spcAft>
              <a:buSzPts val="1200"/>
              <a:buChar char="●"/>
            </a:pPr>
            <a:r>
              <a:rPr lang="en" sz="1200"/>
              <a:t>Docker Desktop</a:t>
            </a:r>
            <a:endParaRPr sz="1200"/>
          </a:p>
          <a:p>
            <a:pPr marL="457200" lvl="0" indent="-304800" algn="l" rtl="0">
              <a:spcBef>
                <a:spcPts val="0"/>
              </a:spcBef>
              <a:spcAft>
                <a:spcPts val="0"/>
              </a:spcAft>
              <a:buSzPts val="1200"/>
              <a:buChar char="●"/>
            </a:pPr>
            <a:r>
              <a:rPr lang="en" sz="1200"/>
              <a:t>Docker Compose.yaml</a:t>
            </a:r>
            <a:endParaRPr sz="1200"/>
          </a:p>
          <a:p>
            <a:pPr marL="914400" lvl="1" indent="-304800" algn="l" rtl="0">
              <a:spcBef>
                <a:spcPts val="0"/>
              </a:spcBef>
              <a:spcAft>
                <a:spcPts val="0"/>
              </a:spcAft>
              <a:buSzPts val="1200"/>
              <a:buChar char="○"/>
            </a:pPr>
            <a:r>
              <a:rPr lang="en"/>
              <a:t>Docker build</a:t>
            </a:r>
            <a:endParaRPr/>
          </a:p>
          <a:p>
            <a:pPr marL="914400" lvl="1" indent="-304800" algn="l" rtl="0">
              <a:spcBef>
                <a:spcPts val="0"/>
              </a:spcBef>
              <a:spcAft>
                <a:spcPts val="0"/>
              </a:spcAft>
              <a:buSzPts val="1200"/>
              <a:buChar char="○"/>
            </a:pPr>
            <a:r>
              <a:rPr lang="en"/>
              <a:t>Restarts	</a:t>
            </a:r>
            <a:endParaRPr sz="1200"/>
          </a:p>
          <a:p>
            <a:pPr marL="457200" lvl="0" indent="-304800" algn="l" rtl="0">
              <a:spcBef>
                <a:spcPts val="0"/>
              </a:spcBef>
              <a:spcAft>
                <a:spcPts val="0"/>
              </a:spcAft>
              <a:buSzPts val="1200"/>
              <a:buChar char="●"/>
            </a:pPr>
            <a:r>
              <a:rPr lang="en" sz="1200"/>
              <a:t>Monitoring Solution (Docker Desktop)</a:t>
            </a:r>
            <a:endParaRPr sz="1200"/>
          </a:p>
          <a:p>
            <a:pPr marL="457200" lvl="0" indent="0" algn="l" rtl="0">
              <a:spcBef>
                <a:spcPts val="0"/>
              </a:spcBef>
              <a:spcAft>
                <a:spcPts val="0"/>
              </a:spcAft>
              <a:buNone/>
            </a:pPr>
            <a:endParaRPr sz="12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CI/CD Pipeline</a:t>
            </a:r>
            <a:endParaRPr/>
          </a:p>
        </p:txBody>
      </p:sp>
      <p:sp>
        <p:nvSpPr>
          <p:cNvPr id="149" name="Google Shape;14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400"/>
          </a:p>
        </p:txBody>
      </p:sp>
      <p:sp>
        <p:nvSpPr>
          <p:cNvPr id="150" name="Google Shape;150;p25"/>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p>
          <a:p>
            <a:pPr marL="0" lvl="0" indent="0" algn="l" rtl="0">
              <a:spcBef>
                <a:spcPts val="0"/>
              </a:spcBef>
              <a:spcAft>
                <a:spcPts val="0"/>
              </a:spcAft>
              <a:buNone/>
            </a:pPr>
            <a:endParaRPr/>
          </a:p>
        </p:txBody>
      </p:sp>
      <p:pic>
        <p:nvPicPr>
          <p:cNvPr id="151" name="Google Shape;151;p25"/>
          <p:cNvPicPr preferRelativeResize="0"/>
          <p:nvPr/>
        </p:nvPicPr>
        <p:blipFill>
          <a:blip r:embed="rId3">
            <a:alphaModFix/>
          </a:blip>
          <a:stretch>
            <a:fillRect/>
          </a:stretch>
        </p:blipFill>
        <p:spPr>
          <a:xfrm>
            <a:off x="376400" y="934600"/>
            <a:ext cx="8251526" cy="3634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Frontend Demo</a:t>
            </a:r>
            <a:endParaRPr/>
          </a:p>
        </p:txBody>
      </p:sp>
      <p:pic>
        <p:nvPicPr>
          <p:cNvPr id="157" name="Google Shape;157;p26" title="demo-cap-updated.JPG"/>
          <p:cNvPicPr preferRelativeResize="0"/>
          <p:nvPr/>
        </p:nvPicPr>
        <p:blipFill>
          <a:blip r:embed="rId3">
            <a:alphaModFix/>
          </a:blip>
          <a:stretch>
            <a:fillRect/>
          </a:stretch>
        </p:blipFill>
        <p:spPr>
          <a:xfrm>
            <a:off x="1693966" y="934600"/>
            <a:ext cx="5928569" cy="327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Output Demos</a:t>
            </a:r>
            <a:endParaRPr/>
          </a:p>
        </p:txBody>
      </p:sp>
      <p:pic>
        <p:nvPicPr>
          <p:cNvPr id="163" name="Google Shape;163;p27"/>
          <p:cNvPicPr preferRelativeResize="0"/>
          <p:nvPr/>
        </p:nvPicPr>
        <p:blipFill>
          <a:blip r:embed="rId3">
            <a:alphaModFix/>
          </a:blip>
          <a:stretch>
            <a:fillRect/>
          </a:stretch>
        </p:blipFill>
        <p:spPr>
          <a:xfrm>
            <a:off x="152400" y="929575"/>
            <a:ext cx="8839198" cy="35891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0" y="638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Process Improvement: Cost and Time Analysis per Month</a:t>
            </a:r>
            <a:endParaRPr/>
          </a:p>
        </p:txBody>
      </p:sp>
      <p:sp>
        <p:nvSpPr>
          <p:cNvPr id="169" name="Google Shape;169;p28"/>
          <p:cNvSpPr/>
          <p:nvPr/>
        </p:nvSpPr>
        <p:spPr>
          <a:xfrm>
            <a:off x="123550" y="1966650"/>
            <a:ext cx="1824900" cy="1732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8"/>
          <p:cNvSpPr txBox="1"/>
          <p:nvPr/>
        </p:nvSpPr>
        <p:spPr>
          <a:xfrm>
            <a:off x="61750" y="1602050"/>
            <a:ext cx="194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Fira Sans"/>
                <a:ea typeface="Fira Sans"/>
                <a:cs typeface="Fira Sans"/>
                <a:sym typeface="Fira Sans"/>
              </a:rPr>
              <a:t>Manual Process</a:t>
            </a:r>
            <a:endParaRPr sz="1800">
              <a:solidFill>
                <a:schemeClr val="dk2"/>
              </a:solidFill>
              <a:latin typeface="Fira Sans"/>
              <a:ea typeface="Fira Sans"/>
              <a:cs typeface="Fira Sans"/>
              <a:sym typeface="Fira Sans"/>
            </a:endParaRPr>
          </a:p>
        </p:txBody>
      </p:sp>
      <p:sp>
        <p:nvSpPr>
          <p:cNvPr id="171" name="Google Shape;171;p28"/>
          <p:cNvSpPr/>
          <p:nvPr/>
        </p:nvSpPr>
        <p:spPr>
          <a:xfrm>
            <a:off x="3330650" y="1937775"/>
            <a:ext cx="2163900" cy="17325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8"/>
          <p:cNvSpPr/>
          <p:nvPr/>
        </p:nvSpPr>
        <p:spPr>
          <a:xfrm>
            <a:off x="6901425" y="1937775"/>
            <a:ext cx="2118300" cy="17325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8"/>
          <p:cNvSpPr txBox="1"/>
          <p:nvPr/>
        </p:nvSpPr>
        <p:spPr>
          <a:xfrm>
            <a:off x="3605850" y="1571550"/>
            <a:ext cx="154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Fira Sans"/>
                <a:ea typeface="Fira Sans"/>
                <a:cs typeface="Fira Sans"/>
                <a:sym typeface="Fira Sans"/>
              </a:rPr>
              <a:t>App Estimate</a:t>
            </a:r>
            <a:endParaRPr sz="1800">
              <a:solidFill>
                <a:schemeClr val="dk2"/>
              </a:solidFill>
              <a:latin typeface="Fira Sans"/>
              <a:ea typeface="Fira Sans"/>
              <a:cs typeface="Fira Sans"/>
              <a:sym typeface="Fira Sans"/>
            </a:endParaRPr>
          </a:p>
        </p:txBody>
      </p:sp>
      <p:sp>
        <p:nvSpPr>
          <p:cNvPr id="174" name="Google Shape;174;p28"/>
          <p:cNvSpPr txBox="1"/>
          <p:nvPr/>
        </p:nvSpPr>
        <p:spPr>
          <a:xfrm>
            <a:off x="6855825" y="1571550"/>
            <a:ext cx="2196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Actual (Production)</a:t>
            </a:r>
            <a:endParaRPr sz="1800">
              <a:solidFill>
                <a:schemeClr val="dk2"/>
              </a:solidFill>
              <a:latin typeface="Fira Sans"/>
              <a:ea typeface="Fira Sans"/>
              <a:cs typeface="Fira Sans"/>
              <a:sym typeface="Fira Sans"/>
            </a:endParaRPr>
          </a:p>
        </p:txBody>
      </p:sp>
      <p:sp>
        <p:nvSpPr>
          <p:cNvPr id="175" name="Google Shape;175;p28"/>
          <p:cNvSpPr txBox="1"/>
          <p:nvPr/>
        </p:nvSpPr>
        <p:spPr>
          <a:xfrm>
            <a:off x="1124550" y="4469250"/>
            <a:ext cx="742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highlight>
                  <a:srgbClr val="FFFFFF"/>
                </a:highlight>
              </a:rPr>
              <a:t>*Data assumes each location includes 5 reviews, 10 photos, 1 street view photo, and all data tiers selected.</a:t>
            </a:r>
            <a:endParaRPr sz="1700">
              <a:solidFill>
                <a:schemeClr val="dk1"/>
              </a:solidFill>
              <a:latin typeface="Fira Sans"/>
              <a:ea typeface="Fira Sans"/>
              <a:cs typeface="Fira Sans"/>
              <a:sym typeface="Fira Sans"/>
            </a:endParaRPr>
          </a:p>
        </p:txBody>
      </p:sp>
      <p:sp>
        <p:nvSpPr>
          <p:cNvPr id="176" name="Google Shape;176;p28"/>
          <p:cNvSpPr txBox="1"/>
          <p:nvPr/>
        </p:nvSpPr>
        <p:spPr>
          <a:xfrm>
            <a:off x="115750" y="3029300"/>
            <a:ext cx="1749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Fira Sans"/>
                <a:ea typeface="Fira Sans"/>
                <a:cs typeface="Fira Sans"/>
                <a:sym typeface="Fira Sans"/>
              </a:rPr>
              <a:t>Cost: $6,666.70 </a:t>
            </a:r>
            <a:r>
              <a:rPr lang="en" sz="1600">
                <a:solidFill>
                  <a:schemeClr val="dk2"/>
                </a:solidFill>
                <a:latin typeface="Fira Sans"/>
                <a:ea typeface="Fira Sans"/>
                <a:cs typeface="Fira Sans"/>
                <a:sym typeface="Fira Sans"/>
              </a:rPr>
              <a:t>@ $50/hr</a:t>
            </a:r>
            <a:endParaRPr sz="1600">
              <a:solidFill>
                <a:schemeClr val="dk2"/>
              </a:solidFill>
              <a:latin typeface="Fira Sans"/>
              <a:ea typeface="Fira Sans"/>
              <a:cs typeface="Fira Sans"/>
              <a:sym typeface="Fira Sans"/>
            </a:endParaRPr>
          </a:p>
        </p:txBody>
      </p:sp>
      <p:sp>
        <p:nvSpPr>
          <p:cNvPr id="177" name="Google Shape;177;p28"/>
          <p:cNvSpPr txBox="1"/>
          <p:nvPr/>
        </p:nvSpPr>
        <p:spPr>
          <a:xfrm>
            <a:off x="110300" y="1970013"/>
            <a:ext cx="1919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Fira Sans"/>
                <a:ea typeface="Fira Sans"/>
                <a:cs typeface="Fira Sans"/>
                <a:sym typeface="Fira Sans"/>
              </a:rPr>
              <a:t>Time: 133 hours</a:t>
            </a:r>
            <a:endParaRPr sz="1600" b="1">
              <a:solidFill>
                <a:schemeClr val="dk2"/>
              </a:solidFill>
              <a:latin typeface="Fira Sans"/>
              <a:ea typeface="Fira Sans"/>
              <a:cs typeface="Fira Sans"/>
              <a:sym typeface="Fira Sans"/>
            </a:endParaRPr>
          </a:p>
          <a:p>
            <a:pPr marL="0" lvl="0" indent="0" algn="l" rtl="0">
              <a:spcBef>
                <a:spcPts val="0"/>
              </a:spcBef>
              <a:spcAft>
                <a:spcPts val="0"/>
              </a:spcAft>
              <a:buNone/>
            </a:pPr>
            <a:r>
              <a:rPr lang="en" sz="1600">
                <a:solidFill>
                  <a:schemeClr val="dk2"/>
                </a:solidFill>
                <a:latin typeface="Fira Sans"/>
                <a:ea typeface="Fira Sans"/>
                <a:cs typeface="Fira Sans"/>
                <a:sym typeface="Fira Sans"/>
              </a:rPr>
              <a:t>(20 minutes per location)</a:t>
            </a:r>
            <a:endParaRPr sz="1600">
              <a:solidFill>
                <a:schemeClr val="dk2"/>
              </a:solidFill>
              <a:latin typeface="Fira Sans"/>
              <a:ea typeface="Fira Sans"/>
              <a:cs typeface="Fira Sans"/>
              <a:sym typeface="Fira Sans"/>
            </a:endParaRPr>
          </a:p>
        </p:txBody>
      </p:sp>
      <p:sp>
        <p:nvSpPr>
          <p:cNvPr id="178" name="Google Shape;178;p28"/>
          <p:cNvSpPr txBox="1"/>
          <p:nvPr/>
        </p:nvSpPr>
        <p:spPr>
          <a:xfrm>
            <a:off x="3330650" y="1937575"/>
            <a:ext cx="2163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Fira Sans"/>
                <a:ea typeface="Fira Sans"/>
                <a:cs typeface="Fira Sans"/>
                <a:sym typeface="Fira Sans"/>
              </a:rPr>
              <a:t>Time: 13 hours</a:t>
            </a:r>
            <a:r>
              <a:rPr lang="en" sz="1600">
                <a:solidFill>
                  <a:schemeClr val="dk2"/>
                </a:solidFill>
                <a:latin typeface="Fira Sans"/>
                <a:ea typeface="Fira Sans"/>
                <a:cs typeface="Fira Sans"/>
                <a:sym typeface="Fira Sans"/>
              </a:rPr>
              <a:t> </a:t>
            </a:r>
            <a:endParaRPr sz="1600">
              <a:solidFill>
                <a:schemeClr val="dk2"/>
              </a:solidFill>
              <a:latin typeface="Fira Sans"/>
              <a:ea typeface="Fira Sans"/>
              <a:cs typeface="Fira Sans"/>
              <a:sym typeface="Fira Sans"/>
            </a:endParaRPr>
          </a:p>
          <a:p>
            <a:pPr marL="0" lvl="0" indent="0" algn="l" rtl="0">
              <a:spcBef>
                <a:spcPts val="0"/>
              </a:spcBef>
              <a:spcAft>
                <a:spcPts val="0"/>
              </a:spcAft>
              <a:buNone/>
            </a:pPr>
            <a:r>
              <a:rPr lang="en" sz="1600">
                <a:solidFill>
                  <a:schemeClr val="dk2"/>
                </a:solidFill>
                <a:latin typeface="Fira Sans"/>
                <a:ea typeface="Fira Sans"/>
                <a:cs typeface="Fira Sans"/>
                <a:sym typeface="Fira Sans"/>
              </a:rPr>
              <a:t>(2 minutes per location)</a:t>
            </a:r>
            <a:endParaRPr sz="1600">
              <a:solidFill>
                <a:schemeClr val="dk2"/>
              </a:solidFill>
              <a:latin typeface="Fira Sans"/>
              <a:ea typeface="Fira Sans"/>
              <a:cs typeface="Fira Sans"/>
              <a:sym typeface="Fira Sans"/>
            </a:endParaRPr>
          </a:p>
        </p:txBody>
      </p:sp>
      <p:sp>
        <p:nvSpPr>
          <p:cNvPr id="179" name="Google Shape;179;p28"/>
          <p:cNvSpPr/>
          <p:nvPr/>
        </p:nvSpPr>
        <p:spPr>
          <a:xfrm rot="10800000" flipH="1">
            <a:off x="889550" y="3750175"/>
            <a:ext cx="2037600" cy="542400"/>
          </a:xfrm>
          <a:prstGeom prst="bentArrow">
            <a:avLst>
              <a:gd name="adj1" fmla="val 14084"/>
              <a:gd name="adj2" fmla="val 16179"/>
              <a:gd name="adj3" fmla="val 25000"/>
              <a:gd name="adj4" fmla="val 560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0" name="Google Shape;180;p28"/>
          <p:cNvSpPr txBox="1"/>
          <p:nvPr/>
        </p:nvSpPr>
        <p:spPr>
          <a:xfrm>
            <a:off x="2849525" y="1140588"/>
            <a:ext cx="383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1"/>
                </a:solidFill>
                <a:latin typeface="Fira Sans"/>
                <a:ea typeface="Fira Sans"/>
                <a:cs typeface="Fira Sans"/>
                <a:sym typeface="Fira Sans"/>
              </a:rPr>
              <a:t>Time reduction: 125 hours(94%)</a:t>
            </a:r>
            <a:endParaRPr sz="1800" b="1">
              <a:solidFill>
                <a:schemeClr val="accent1"/>
              </a:solidFill>
              <a:latin typeface="Fira Sans"/>
              <a:ea typeface="Fira Sans"/>
              <a:cs typeface="Fira Sans"/>
              <a:sym typeface="Fira Sans"/>
            </a:endParaRPr>
          </a:p>
        </p:txBody>
      </p:sp>
      <p:sp>
        <p:nvSpPr>
          <p:cNvPr id="181" name="Google Shape;181;p28"/>
          <p:cNvSpPr txBox="1"/>
          <p:nvPr/>
        </p:nvSpPr>
        <p:spPr>
          <a:xfrm>
            <a:off x="2882100" y="3977775"/>
            <a:ext cx="383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1"/>
                </a:solidFill>
                <a:latin typeface="Fira Sans"/>
                <a:ea typeface="Fira Sans"/>
                <a:cs typeface="Fira Sans"/>
                <a:sym typeface="Fira Sans"/>
              </a:rPr>
              <a:t>Cost reduction: $6,629.70 (99%)</a:t>
            </a:r>
            <a:endParaRPr sz="1800" b="1">
              <a:solidFill>
                <a:schemeClr val="accent1"/>
              </a:solidFill>
              <a:latin typeface="Fira Sans"/>
              <a:ea typeface="Fira Sans"/>
              <a:cs typeface="Fira Sans"/>
              <a:sym typeface="Fira Sans"/>
            </a:endParaRPr>
          </a:p>
        </p:txBody>
      </p:sp>
      <p:sp>
        <p:nvSpPr>
          <p:cNvPr id="182" name="Google Shape;182;p28"/>
          <p:cNvSpPr txBox="1"/>
          <p:nvPr/>
        </p:nvSpPr>
        <p:spPr>
          <a:xfrm>
            <a:off x="3340800" y="2993175"/>
            <a:ext cx="211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Fira Sans"/>
                <a:ea typeface="Fira Sans"/>
                <a:cs typeface="Fira Sans"/>
                <a:sym typeface="Fira Sans"/>
              </a:rPr>
              <a:t>Cost: $208.00</a:t>
            </a:r>
            <a:r>
              <a:rPr lang="en" sz="1600">
                <a:solidFill>
                  <a:schemeClr val="dk2"/>
                </a:solidFill>
                <a:latin typeface="Fira Sans"/>
                <a:ea typeface="Fira Sans"/>
                <a:cs typeface="Fira Sans"/>
                <a:sym typeface="Fira Sans"/>
              </a:rPr>
              <a:t> (estimated fees)</a:t>
            </a:r>
            <a:endParaRPr sz="1600">
              <a:solidFill>
                <a:schemeClr val="dk2"/>
              </a:solidFill>
              <a:latin typeface="Fira Sans"/>
              <a:ea typeface="Fira Sans"/>
              <a:cs typeface="Fira Sans"/>
              <a:sym typeface="Fira Sans"/>
            </a:endParaRPr>
          </a:p>
        </p:txBody>
      </p:sp>
      <p:sp>
        <p:nvSpPr>
          <p:cNvPr id="183" name="Google Shape;183;p28"/>
          <p:cNvSpPr/>
          <p:nvPr/>
        </p:nvSpPr>
        <p:spPr>
          <a:xfrm>
            <a:off x="844500" y="1264475"/>
            <a:ext cx="2037600" cy="400200"/>
          </a:xfrm>
          <a:prstGeom prst="bentArrow">
            <a:avLst>
              <a:gd name="adj1" fmla="val 20040"/>
              <a:gd name="adj2" fmla="val 20908"/>
              <a:gd name="adj3" fmla="val 25000"/>
              <a:gd name="adj4" fmla="val 560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4" name="Google Shape;184;p28"/>
          <p:cNvSpPr txBox="1"/>
          <p:nvPr/>
        </p:nvSpPr>
        <p:spPr>
          <a:xfrm>
            <a:off x="6888100" y="2724150"/>
            <a:ext cx="2163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Fira Sans"/>
                <a:ea typeface="Fira Sans"/>
                <a:cs typeface="Fira Sans"/>
                <a:sym typeface="Fira Sans"/>
              </a:rPr>
              <a:t>Cost: $37</a:t>
            </a:r>
            <a:r>
              <a:rPr lang="en" sz="1600">
                <a:solidFill>
                  <a:schemeClr val="dk1"/>
                </a:solidFill>
                <a:latin typeface="Fira Sans"/>
                <a:ea typeface="Fira Sans"/>
                <a:cs typeface="Fira Sans"/>
                <a:sym typeface="Fira Sans"/>
              </a:rPr>
              <a:t> = </a:t>
            </a:r>
            <a:endParaRPr sz="1600">
              <a:solidFill>
                <a:schemeClr val="dk1"/>
              </a:solidFill>
              <a:latin typeface="Fira Sans"/>
              <a:ea typeface="Fira Sans"/>
              <a:cs typeface="Fira Sans"/>
              <a:sym typeface="Fira Sans"/>
            </a:endParaRPr>
          </a:p>
          <a:p>
            <a:pPr marL="0" lvl="0" indent="0" algn="l" rtl="0">
              <a:spcBef>
                <a:spcPts val="0"/>
              </a:spcBef>
              <a:spcAft>
                <a:spcPts val="0"/>
              </a:spcAft>
              <a:buNone/>
            </a:pPr>
            <a:r>
              <a:rPr lang="en" sz="1600">
                <a:solidFill>
                  <a:schemeClr val="dk1"/>
                </a:solidFill>
                <a:latin typeface="Fira Sans"/>
                <a:ea typeface="Fira Sans"/>
                <a:cs typeface="Fira Sans"/>
                <a:sym typeface="Fira Sans"/>
              </a:rPr>
              <a:t>Google Maps API $21, OpenAI API $16</a:t>
            </a:r>
            <a:endParaRPr sz="1600">
              <a:solidFill>
                <a:schemeClr val="dk1"/>
              </a:solidFill>
              <a:latin typeface="Fira Sans"/>
              <a:ea typeface="Fira Sans"/>
              <a:cs typeface="Fira Sans"/>
              <a:sym typeface="Fira Sans"/>
            </a:endParaRPr>
          </a:p>
        </p:txBody>
      </p:sp>
      <p:sp>
        <p:nvSpPr>
          <p:cNvPr id="185" name="Google Shape;185;p28"/>
          <p:cNvSpPr/>
          <p:nvPr/>
        </p:nvSpPr>
        <p:spPr>
          <a:xfrm>
            <a:off x="2013625" y="2706325"/>
            <a:ext cx="1256400" cy="229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6" name="Google Shape;186;p28"/>
          <p:cNvSpPr/>
          <p:nvPr/>
        </p:nvSpPr>
        <p:spPr>
          <a:xfrm>
            <a:off x="5599575" y="2714775"/>
            <a:ext cx="1183500" cy="229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7" name="Google Shape;187;p28"/>
          <p:cNvSpPr/>
          <p:nvPr/>
        </p:nvSpPr>
        <p:spPr>
          <a:xfrm rot="5400000" flipH="1">
            <a:off x="6997350" y="2950200"/>
            <a:ext cx="546900" cy="2044800"/>
          </a:xfrm>
          <a:prstGeom prst="bentArrow">
            <a:avLst>
              <a:gd name="adj1" fmla="val 14084"/>
              <a:gd name="adj2" fmla="val 16179"/>
              <a:gd name="adj3" fmla="val 25000"/>
              <a:gd name="adj4" fmla="val 560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8" name="Google Shape;188;p28"/>
          <p:cNvSpPr/>
          <p:nvPr/>
        </p:nvSpPr>
        <p:spPr>
          <a:xfrm rot="5400000">
            <a:off x="6902250" y="668025"/>
            <a:ext cx="333900" cy="1693200"/>
          </a:xfrm>
          <a:prstGeom prst="bentArrow">
            <a:avLst>
              <a:gd name="adj1" fmla="val 25202"/>
              <a:gd name="adj2" fmla="val 21354"/>
              <a:gd name="adj3" fmla="val 25000"/>
              <a:gd name="adj4" fmla="val 560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189" name="Google Shape;189;p28"/>
          <p:cNvSpPr txBox="1"/>
          <p:nvPr/>
        </p:nvSpPr>
        <p:spPr>
          <a:xfrm>
            <a:off x="844500" y="605350"/>
            <a:ext cx="7071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Fira Sans"/>
                <a:ea typeface="Fira Sans"/>
                <a:cs typeface="Fira Sans"/>
                <a:sym typeface="Fira Sans"/>
              </a:rPr>
              <a:t>Customer processes ~400 locations per month</a:t>
            </a:r>
            <a:endParaRPr sz="1800" b="1">
              <a:solidFill>
                <a:schemeClr val="dk1"/>
              </a:solidFill>
              <a:latin typeface="Fira Sans"/>
              <a:ea typeface="Fira Sans"/>
              <a:cs typeface="Fira Sans"/>
              <a:sym typeface="Fira Sans"/>
            </a:endParaRPr>
          </a:p>
        </p:txBody>
      </p:sp>
      <p:sp>
        <p:nvSpPr>
          <p:cNvPr id="190" name="Google Shape;190;p28"/>
          <p:cNvSpPr txBox="1"/>
          <p:nvPr/>
        </p:nvSpPr>
        <p:spPr>
          <a:xfrm>
            <a:off x="6888100" y="1921400"/>
            <a:ext cx="2118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a:solidFill>
                  <a:schemeClr val="dk2"/>
                </a:solidFill>
                <a:latin typeface="Fira Sans"/>
                <a:ea typeface="Fira Sans"/>
                <a:cs typeface="Fira Sans"/>
                <a:sym typeface="Fira Sans"/>
              </a:rPr>
              <a:t>Time: 8 hours</a:t>
            </a:r>
            <a:r>
              <a:rPr lang="en" sz="1600">
                <a:solidFill>
                  <a:schemeClr val="dk2"/>
                </a:solidFill>
                <a:latin typeface="Fira Sans"/>
                <a:ea typeface="Fira Sans"/>
                <a:cs typeface="Fira Sans"/>
                <a:sym typeface="Fira Sans"/>
              </a:rPr>
              <a:t>  </a:t>
            </a:r>
            <a:endParaRPr sz="1600">
              <a:solidFill>
                <a:schemeClr val="dk2"/>
              </a:solidFill>
              <a:latin typeface="Fira Sans"/>
              <a:ea typeface="Fira Sans"/>
              <a:cs typeface="Fira Sans"/>
              <a:sym typeface="Fira Sans"/>
            </a:endParaRPr>
          </a:p>
          <a:p>
            <a:pPr marL="0" lvl="0" indent="0" algn="l" rtl="0">
              <a:spcBef>
                <a:spcPts val="0"/>
              </a:spcBef>
              <a:spcAft>
                <a:spcPts val="0"/>
              </a:spcAft>
              <a:buClr>
                <a:schemeClr val="dk1"/>
              </a:buClr>
              <a:buSzPts val="1100"/>
              <a:buFont typeface="Arial"/>
              <a:buNone/>
            </a:pPr>
            <a:r>
              <a:rPr lang="en" sz="1600">
                <a:solidFill>
                  <a:schemeClr val="dk2"/>
                </a:solidFill>
                <a:latin typeface="Fira Sans"/>
                <a:ea typeface="Fira Sans"/>
                <a:cs typeface="Fira Sans"/>
                <a:sym typeface="Fira Sans"/>
              </a:rPr>
              <a:t>(1.2 minutes per location)</a:t>
            </a:r>
            <a:endParaRPr sz="1600">
              <a:solidFill>
                <a:schemeClr val="dk2"/>
              </a:solidFill>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4938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a:t>Lessons Learned</a:t>
            </a:r>
            <a:endParaRPr u="sng">
              <a:solidFill>
                <a:schemeClr val="dk1"/>
              </a:solidFill>
            </a:endParaRPr>
          </a:p>
        </p:txBody>
      </p:sp>
      <p:sp>
        <p:nvSpPr>
          <p:cNvPr id="196" name="Google Shape;196;p29"/>
          <p:cNvSpPr txBox="1">
            <a:spLocks noGrp="1"/>
          </p:cNvSpPr>
          <p:nvPr>
            <p:ph type="body" idx="1"/>
          </p:nvPr>
        </p:nvSpPr>
        <p:spPr>
          <a:xfrm>
            <a:off x="376950" y="1152475"/>
            <a:ext cx="8015100" cy="341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Lack of initial detailed planning</a:t>
            </a:r>
            <a:r>
              <a:rPr lang="en" sz="2300">
                <a:solidFill>
                  <a:schemeClr val="dk1"/>
                </a:solidFill>
                <a:latin typeface="Arial"/>
                <a:ea typeface="Arial"/>
                <a:cs typeface="Arial"/>
                <a:sym typeface="Arial"/>
              </a:rPr>
              <a:t> </a:t>
            </a:r>
            <a:endParaRPr sz="2300">
              <a:solidFill>
                <a:schemeClr val="dk1"/>
              </a:solidFill>
              <a:latin typeface="Arial"/>
              <a:ea typeface="Arial"/>
              <a:cs typeface="Arial"/>
              <a:sym typeface="Arial"/>
            </a:endParaRPr>
          </a:p>
          <a:p>
            <a:pPr marL="457200" lvl="0" indent="0" algn="l" rtl="0">
              <a:spcBef>
                <a:spcPts val="0"/>
              </a:spcBef>
              <a:spcAft>
                <a:spcPts val="0"/>
              </a:spcAft>
              <a:buNone/>
            </a:pPr>
            <a:endParaRPr sz="2300">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Over-reliance on individual ownership of tasks</a:t>
            </a:r>
            <a:endParaRPr sz="2300" b="1">
              <a:solidFill>
                <a:schemeClr val="dk1"/>
              </a:solidFill>
              <a:latin typeface="Arial"/>
              <a:ea typeface="Arial"/>
              <a:cs typeface="Arial"/>
              <a:sym typeface="Arial"/>
            </a:endParaRPr>
          </a:p>
          <a:p>
            <a:pPr marL="457200" lvl="0" indent="0" algn="l" rtl="0">
              <a:spcBef>
                <a:spcPts val="0"/>
              </a:spcBef>
              <a:spcAft>
                <a:spcPts val="0"/>
              </a:spcAft>
              <a:buNone/>
            </a:pPr>
            <a:endParaRPr sz="2300" b="1">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Tight budget restricted testing options</a:t>
            </a:r>
            <a:endParaRPr sz="2300" b="1">
              <a:solidFill>
                <a:schemeClr val="dk1"/>
              </a:solidFill>
              <a:latin typeface="Arial"/>
              <a:ea typeface="Arial"/>
              <a:cs typeface="Arial"/>
              <a:sym typeface="Arial"/>
            </a:endParaRPr>
          </a:p>
          <a:p>
            <a:pPr marL="457200" lvl="0" indent="0" algn="l" rtl="0">
              <a:spcBef>
                <a:spcPts val="0"/>
              </a:spcBef>
              <a:spcAft>
                <a:spcPts val="0"/>
              </a:spcAft>
              <a:buNone/>
            </a:pPr>
            <a:endParaRPr sz="1100" b="1">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352650" y="5113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Future Challenges / Concerns</a:t>
            </a:r>
            <a:endParaRPr/>
          </a:p>
        </p:txBody>
      </p:sp>
      <p:sp>
        <p:nvSpPr>
          <p:cNvPr id="202" name="Google Shape;202;p30"/>
          <p:cNvSpPr txBox="1">
            <a:spLocks noGrp="1"/>
          </p:cNvSpPr>
          <p:nvPr>
            <p:ph type="body" idx="1"/>
          </p:nvPr>
        </p:nvSpPr>
        <p:spPr>
          <a:xfrm>
            <a:off x="270750" y="1218825"/>
            <a:ext cx="8602500" cy="38217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Long-Term Maintenance</a:t>
            </a:r>
            <a:endParaRPr sz="2300" b="1">
              <a:solidFill>
                <a:schemeClr val="dk1"/>
              </a:solidFill>
              <a:latin typeface="Arial"/>
              <a:ea typeface="Arial"/>
              <a:cs typeface="Arial"/>
              <a:sym typeface="Arial"/>
            </a:endParaRPr>
          </a:p>
          <a:p>
            <a:pPr marL="457200" lvl="0" indent="0" algn="l" rtl="0">
              <a:spcBef>
                <a:spcPts val="0"/>
              </a:spcBef>
              <a:spcAft>
                <a:spcPts val="0"/>
              </a:spcAft>
              <a:buNone/>
            </a:pPr>
            <a:endParaRPr sz="2300" b="1">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Restricted Flexibility</a:t>
            </a:r>
            <a:endParaRPr sz="2300" b="1">
              <a:solidFill>
                <a:schemeClr val="dk1"/>
              </a:solidFill>
              <a:latin typeface="Arial"/>
              <a:ea typeface="Arial"/>
              <a:cs typeface="Arial"/>
              <a:sym typeface="Arial"/>
            </a:endParaRPr>
          </a:p>
          <a:p>
            <a:pPr marL="457200" lvl="0" indent="0" algn="l" rtl="0">
              <a:spcBef>
                <a:spcPts val="0"/>
              </a:spcBef>
              <a:spcAft>
                <a:spcPts val="0"/>
              </a:spcAft>
              <a:buNone/>
            </a:pPr>
            <a:endParaRPr sz="2300" b="1">
              <a:solidFill>
                <a:schemeClr val="dk1"/>
              </a:solidFill>
              <a:latin typeface="Arial"/>
              <a:ea typeface="Arial"/>
              <a:cs typeface="Arial"/>
              <a:sym typeface="Arial"/>
            </a:endParaRPr>
          </a:p>
          <a:p>
            <a:pPr marL="457200" lvl="0" indent="-374650" algn="l" rtl="0">
              <a:spcBef>
                <a:spcPts val="0"/>
              </a:spcBef>
              <a:spcAft>
                <a:spcPts val="0"/>
              </a:spcAft>
              <a:buClr>
                <a:schemeClr val="dk1"/>
              </a:buClr>
              <a:buSzPts val="2300"/>
              <a:buFont typeface="Arial"/>
              <a:buChar char="●"/>
            </a:pPr>
            <a:r>
              <a:rPr lang="en" sz="2300" b="1">
                <a:solidFill>
                  <a:schemeClr val="dk1"/>
                </a:solidFill>
                <a:latin typeface="Arial"/>
                <a:ea typeface="Arial"/>
                <a:cs typeface="Arial"/>
                <a:sym typeface="Arial"/>
              </a:rPr>
              <a:t>Cost of Use the Application</a:t>
            </a:r>
            <a:endParaRPr sz="2300" b="1">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Conclusion &amp; Questions </a:t>
            </a:r>
            <a:endParaRPr/>
          </a:p>
        </p:txBody>
      </p:sp>
      <p:sp>
        <p:nvSpPr>
          <p:cNvPr id="208" name="Google Shape;208;p31"/>
          <p:cNvSpPr txBox="1">
            <a:spLocks noGrp="1"/>
          </p:cNvSpPr>
          <p:nvPr>
            <p:ph type="body" idx="1"/>
          </p:nvPr>
        </p:nvSpPr>
        <p:spPr>
          <a:xfrm>
            <a:off x="311700" y="1152475"/>
            <a:ext cx="8520600" cy="1070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5200">
                <a:solidFill>
                  <a:srgbClr val="125E4C"/>
                </a:solidFill>
              </a:rPr>
              <a:t>SOF/C Tactical OPE Toolkit</a:t>
            </a:r>
            <a:endParaRPr sz="5200">
              <a:solidFill>
                <a:srgbClr val="125E4C"/>
              </a:solidFill>
            </a:endParaRPr>
          </a:p>
        </p:txBody>
      </p:sp>
      <p:sp>
        <p:nvSpPr>
          <p:cNvPr id="209" name="Google Shape;209;p31"/>
          <p:cNvSpPr txBox="1"/>
          <p:nvPr/>
        </p:nvSpPr>
        <p:spPr>
          <a:xfrm>
            <a:off x="311700" y="2357625"/>
            <a:ext cx="3327300" cy="178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2"/>
                </a:solidFill>
                <a:latin typeface="Fira Sans"/>
                <a:ea typeface="Fira Sans"/>
                <a:cs typeface="Fira Sans"/>
                <a:sym typeface="Fira Sans"/>
              </a:rPr>
              <a:t>Team Members</a:t>
            </a:r>
            <a:endParaRPr b="1" dirty="0">
              <a:solidFill>
                <a:schemeClr val="dk2"/>
              </a:solidFill>
              <a:latin typeface="Fira Sans"/>
              <a:ea typeface="Fira Sans"/>
              <a:cs typeface="Fira Sans"/>
              <a:sym typeface="Fira Sans"/>
            </a:endParaRPr>
          </a:p>
          <a:p>
            <a:pPr marL="457200" lvl="0" indent="-317500" algn="l" rtl="0">
              <a:spcBef>
                <a:spcPts val="50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Gregory McDonald 	</a:t>
            </a:r>
            <a:endParaRPr dirty="0">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Haldon Franko</a:t>
            </a:r>
            <a:endParaRPr dirty="0">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Jeff Noland </a:t>
            </a:r>
            <a:endParaRPr dirty="0">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Maksym Kalinchenko</a:t>
            </a:r>
            <a:endParaRPr dirty="0">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Sang Yim </a:t>
            </a:r>
            <a:endParaRPr dirty="0">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dirty="0">
                <a:solidFill>
                  <a:srgbClr val="212121"/>
                </a:solidFill>
                <a:latin typeface="Fira Sans"/>
                <a:ea typeface="Fira Sans"/>
                <a:cs typeface="Fira Sans"/>
                <a:sym typeface="Fira Sans"/>
              </a:rPr>
              <a:t>Zachary Andersen</a:t>
            </a:r>
            <a:endParaRPr sz="1800" dirty="0">
              <a:solidFill>
                <a:schemeClr val="dk2"/>
              </a:solidFill>
              <a:latin typeface="Fira Sans"/>
              <a:ea typeface="Fira Sans"/>
              <a:cs typeface="Fira Sans"/>
              <a:sym typeface="Fira Sans"/>
            </a:endParaRPr>
          </a:p>
        </p:txBody>
      </p:sp>
      <p:sp>
        <p:nvSpPr>
          <p:cNvPr id="210" name="Google Shape;210;p31"/>
          <p:cNvSpPr txBox="1"/>
          <p:nvPr/>
        </p:nvSpPr>
        <p:spPr>
          <a:xfrm>
            <a:off x="3114750" y="2357625"/>
            <a:ext cx="3219300" cy="99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b="1">
                <a:solidFill>
                  <a:schemeClr val="dk2"/>
                </a:solidFill>
                <a:latin typeface="Fira Sans"/>
                <a:ea typeface="Fira Sans"/>
                <a:cs typeface="Fira Sans"/>
                <a:sym typeface="Fira Sans"/>
              </a:rPr>
              <a:t>AI2C Scholar and Mentors:</a:t>
            </a:r>
            <a:endParaRPr>
              <a:solidFill>
                <a:srgbClr val="212121"/>
              </a:solidFill>
              <a:latin typeface="Fira Sans"/>
              <a:ea typeface="Fira Sans"/>
              <a:cs typeface="Fira Sans"/>
              <a:sym typeface="Fira Sans"/>
            </a:endParaRPr>
          </a:p>
          <a:p>
            <a:pPr marL="457200" lvl="0" indent="-317500" algn="l" rtl="0">
              <a:spcBef>
                <a:spcPts val="1000"/>
              </a:spcBef>
              <a:spcAft>
                <a:spcPts val="0"/>
              </a:spcAft>
              <a:buClr>
                <a:srgbClr val="212121"/>
              </a:buClr>
              <a:buSzPts val="1400"/>
              <a:buFont typeface="Fira Sans"/>
              <a:buChar char="-"/>
            </a:pPr>
            <a:r>
              <a:rPr lang="en">
                <a:solidFill>
                  <a:srgbClr val="212121"/>
                </a:solidFill>
                <a:latin typeface="Fira Sans"/>
                <a:ea typeface="Fira Sans"/>
                <a:cs typeface="Fira Sans"/>
                <a:sym typeface="Fira Sans"/>
              </a:rPr>
              <a:t>Eric Youn</a:t>
            </a:r>
            <a:endParaRPr>
              <a:solidFill>
                <a:srgbClr val="212121"/>
              </a:solidFill>
              <a:latin typeface="Fira Sans"/>
              <a:ea typeface="Fira Sans"/>
              <a:cs typeface="Fira Sans"/>
              <a:sym typeface="Fira Sans"/>
            </a:endParaRPr>
          </a:p>
          <a:p>
            <a:pPr marL="457200" lvl="0" indent="-317500" algn="l" rtl="0">
              <a:spcBef>
                <a:spcPts val="0"/>
              </a:spcBef>
              <a:spcAft>
                <a:spcPts val="0"/>
              </a:spcAft>
              <a:buClr>
                <a:srgbClr val="212121"/>
              </a:buClr>
              <a:buSzPts val="1400"/>
              <a:buFont typeface="Fira Sans"/>
              <a:buChar char="-"/>
            </a:pPr>
            <a:r>
              <a:rPr lang="en">
                <a:solidFill>
                  <a:srgbClr val="212121"/>
                </a:solidFill>
                <a:latin typeface="Fira Sans"/>
                <a:ea typeface="Fira Sans"/>
                <a:cs typeface="Fira Sans"/>
                <a:sym typeface="Fira Sans"/>
              </a:rPr>
              <a:t>Zach Murphy</a:t>
            </a:r>
            <a:endParaRPr sz="1800">
              <a:solidFill>
                <a:schemeClr val="dk2"/>
              </a:solidFill>
              <a:latin typeface="Fira Sans"/>
              <a:ea typeface="Fira Sans"/>
              <a:cs typeface="Fira Sans"/>
              <a:sym typeface="Fira Sans"/>
            </a:endParaRPr>
          </a:p>
        </p:txBody>
      </p:sp>
      <p:pic>
        <p:nvPicPr>
          <p:cNvPr id="211" name="Google Shape;211;p31"/>
          <p:cNvPicPr preferRelativeResize="0"/>
          <p:nvPr/>
        </p:nvPicPr>
        <p:blipFill>
          <a:blip r:embed="rId3">
            <a:alphaModFix/>
          </a:blip>
          <a:stretch>
            <a:fillRect/>
          </a:stretch>
        </p:blipFill>
        <p:spPr>
          <a:xfrm>
            <a:off x="6248400" y="2222875"/>
            <a:ext cx="1676399" cy="1676399"/>
          </a:xfrm>
          <a:prstGeom prst="rect">
            <a:avLst/>
          </a:prstGeom>
          <a:noFill/>
          <a:ln>
            <a:noFill/>
          </a:ln>
        </p:spPr>
      </p:pic>
      <p:sp>
        <p:nvSpPr>
          <p:cNvPr id="212" name="Google Shape;212;p31"/>
          <p:cNvSpPr txBox="1"/>
          <p:nvPr/>
        </p:nvSpPr>
        <p:spPr>
          <a:xfrm>
            <a:off x="5715000" y="3899275"/>
            <a:ext cx="2743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rPr>
              <a:t>For more information on the Tactical OPE Toolkit including a demonstration video and documentation - use the QR code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Agenda</a:t>
            </a:r>
            <a:endParaRPr/>
          </a:p>
        </p:txBody>
      </p:sp>
      <p:sp>
        <p:nvSpPr>
          <p:cNvPr id="80" name="Google Shape;80;p16"/>
          <p:cNvSpPr txBox="1">
            <a:spLocks noGrp="1"/>
          </p:cNvSpPr>
          <p:nvPr>
            <p:ph type="body" idx="1"/>
          </p:nvPr>
        </p:nvSpPr>
        <p:spPr>
          <a:xfrm>
            <a:off x="311700" y="1152475"/>
            <a:ext cx="8082300" cy="3650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Scenario</a:t>
            </a:r>
            <a:endParaRPr sz="1600"/>
          </a:p>
          <a:p>
            <a:pPr marL="457200" lvl="0" indent="-330200" algn="l" rtl="0">
              <a:lnSpc>
                <a:spcPct val="115000"/>
              </a:lnSpc>
              <a:spcBef>
                <a:spcPts val="0"/>
              </a:spcBef>
              <a:spcAft>
                <a:spcPts val="0"/>
              </a:spcAft>
              <a:buSzPts val="1600"/>
              <a:buChar char="-"/>
            </a:pPr>
            <a:r>
              <a:rPr lang="en" sz="1600"/>
              <a:t>Problem Statement</a:t>
            </a:r>
            <a:endParaRPr sz="1600"/>
          </a:p>
          <a:p>
            <a:pPr marL="457200" lvl="0" indent="-330200" algn="l" rtl="0">
              <a:lnSpc>
                <a:spcPct val="115000"/>
              </a:lnSpc>
              <a:spcBef>
                <a:spcPts val="0"/>
              </a:spcBef>
              <a:spcAft>
                <a:spcPts val="0"/>
              </a:spcAft>
              <a:buSzPts val="1600"/>
              <a:buChar char="-"/>
            </a:pPr>
            <a:r>
              <a:rPr lang="en" sz="1600"/>
              <a:t>Functional Requirements</a:t>
            </a:r>
            <a:endParaRPr sz="1600"/>
          </a:p>
          <a:p>
            <a:pPr marL="457200" lvl="0" indent="-330200" algn="l" rtl="0">
              <a:lnSpc>
                <a:spcPct val="115000"/>
              </a:lnSpc>
              <a:spcBef>
                <a:spcPts val="0"/>
              </a:spcBef>
              <a:spcAft>
                <a:spcPts val="0"/>
              </a:spcAft>
              <a:buSzPts val="1600"/>
              <a:buChar char="-"/>
            </a:pPr>
            <a:r>
              <a:rPr lang="en" sz="1600"/>
              <a:t>Application Design</a:t>
            </a:r>
            <a:endParaRPr sz="1600"/>
          </a:p>
          <a:p>
            <a:pPr marL="457200" lvl="0" indent="-330200" algn="l" rtl="0">
              <a:lnSpc>
                <a:spcPct val="115000"/>
              </a:lnSpc>
              <a:spcBef>
                <a:spcPts val="0"/>
              </a:spcBef>
              <a:spcAft>
                <a:spcPts val="0"/>
              </a:spcAft>
              <a:buSzPts val="1600"/>
              <a:buChar char="-"/>
            </a:pPr>
            <a:r>
              <a:rPr lang="en" sz="1600"/>
              <a:t>Design</a:t>
            </a:r>
            <a:endParaRPr sz="1600"/>
          </a:p>
          <a:p>
            <a:pPr marL="457200" lvl="0" indent="-330200" algn="l" rtl="0">
              <a:lnSpc>
                <a:spcPct val="115000"/>
              </a:lnSpc>
              <a:spcBef>
                <a:spcPts val="0"/>
              </a:spcBef>
              <a:spcAft>
                <a:spcPts val="0"/>
              </a:spcAft>
              <a:buSzPts val="1600"/>
              <a:buChar char="-"/>
            </a:pPr>
            <a:r>
              <a:rPr lang="en" sz="1600"/>
              <a:t>Infrastructure Deployment</a:t>
            </a:r>
            <a:endParaRPr sz="1600"/>
          </a:p>
          <a:p>
            <a:pPr marL="457200" lvl="0" indent="-330200" algn="l" rtl="0">
              <a:lnSpc>
                <a:spcPct val="115000"/>
              </a:lnSpc>
              <a:spcBef>
                <a:spcPts val="0"/>
              </a:spcBef>
              <a:spcAft>
                <a:spcPts val="0"/>
              </a:spcAft>
              <a:buSzPts val="1600"/>
              <a:buChar char="-"/>
            </a:pPr>
            <a:r>
              <a:rPr lang="en" sz="1600"/>
              <a:t>CI/CD Pipeline</a:t>
            </a:r>
            <a:endParaRPr sz="1600"/>
          </a:p>
          <a:p>
            <a:pPr marL="457200" lvl="0" indent="-330200" algn="l" rtl="0">
              <a:lnSpc>
                <a:spcPct val="115000"/>
              </a:lnSpc>
              <a:spcBef>
                <a:spcPts val="0"/>
              </a:spcBef>
              <a:spcAft>
                <a:spcPts val="0"/>
              </a:spcAft>
              <a:buSzPts val="1600"/>
              <a:buChar char="-"/>
            </a:pPr>
            <a:r>
              <a:rPr lang="en" sz="1600"/>
              <a:t>Application Demo</a:t>
            </a:r>
            <a:endParaRPr sz="1600"/>
          </a:p>
          <a:p>
            <a:pPr marL="457200" lvl="0" indent="-330200" algn="l" rtl="0">
              <a:lnSpc>
                <a:spcPct val="115000"/>
              </a:lnSpc>
              <a:spcBef>
                <a:spcPts val="0"/>
              </a:spcBef>
              <a:spcAft>
                <a:spcPts val="0"/>
              </a:spcAft>
              <a:buSzPts val="1600"/>
              <a:buChar char="-"/>
            </a:pPr>
            <a:r>
              <a:rPr lang="en" sz="1600"/>
              <a:t>Application Output Overview</a:t>
            </a:r>
            <a:endParaRPr sz="1600"/>
          </a:p>
          <a:p>
            <a:pPr marL="457200" lvl="0" indent="-330200" algn="l" rtl="0">
              <a:spcBef>
                <a:spcPts val="0"/>
              </a:spcBef>
              <a:spcAft>
                <a:spcPts val="0"/>
              </a:spcAft>
              <a:buSzPts val="1600"/>
              <a:buChar char="-"/>
            </a:pPr>
            <a:r>
              <a:rPr lang="en" sz="1600"/>
              <a:t>Process and Cost Comparison</a:t>
            </a:r>
            <a:endParaRPr sz="1600"/>
          </a:p>
          <a:p>
            <a:pPr marL="457200" lvl="0" indent="-330200" algn="l" rtl="0">
              <a:lnSpc>
                <a:spcPct val="115000"/>
              </a:lnSpc>
              <a:spcBef>
                <a:spcPts val="0"/>
              </a:spcBef>
              <a:spcAft>
                <a:spcPts val="0"/>
              </a:spcAft>
              <a:buSzPts val="1600"/>
              <a:buChar char="-"/>
            </a:pPr>
            <a:r>
              <a:rPr lang="en" sz="1600"/>
              <a:t>Future Development Considerations</a:t>
            </a:r>
            <a:endParaRPr sz="1600"/>
          </a:p>
          <a:p>
            <a:pPr marL="457200" lvl="0" indent="-330200" algn="l" rtl="0">
              <a:lnSpc>
                <a:spcPct val="115000"/>
              </a:lnSpc>
              <a:spcBef>
                <a:spcPts val="0"/>
              </a:spcBef>
              <a:spcAft>
                <a:spcPts val="0"/>
              </a:spcAft>
              <a:buSzPts val="1600"/>
              <a:buChar char="-"/>
            </a:pPr>
            <a:r>
              <a:rPr lang="en" sz="1600"/>
              <a:t>Lessons Learned</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Team Composition</a:t>
            </a:r>
            <a:endParaRPr/>
          </a:p>
        </p:txBody>
      </p:sp>
      <p:sp>
        <p:nvSpPr>
          <p:cNvPr id="86" name="Google Shape;86;p17"/>
          <p:cNvSpPr txBox="1">
            <a:spLocks noGrp="1"/>
          </p:cNvSpPr>
          <p:nvPr>
            <p:ph type="body" idx="2"/>
          </p:nvPr>
        </p:nvSpPr>
        <p:spPr>
          <a:xfrm>
            <a:off x="311700" y="1152475"/>
            <a:ext cx="70008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Clr>
                <a:schemeClr val="dk1"/>
              </a:buClr>
              <a:buSzPct val="38596"/>
              <a:buFont typeface="Arial"/>
              <a:buNone/>
            </a:pPr>
            <a:r>
              <a:rPr lang="en" sz="2850" b="1"/>
              <a:t>Team Members - Dev Role: </a:t>
            </a:r>
            <a:endParaRPr sz="2850" b="1"/>
          </a:p>
          <a:p>
            <a:pPr marL="457200" lvl="0" indent="-368855" algn="l" rtl="0">
              <a:lnSpc>
                <a:spcPct val="100000"/>
              </a:lnSpc>
              <a:spcBef>
                <a:spcPts val="500"/>
              </a:spcBef>
              <a:spcAft>
                <a:spcPts val="0"/>
              </a:spcAft>
              <a:buClr>
                <a:srgbClr val="212121"/>
              </a:buClr>
              <a:buSzPct val="100000"/>
              <a:buChar char="-"/>
            </a:pPr>
            <a:r>
              <a:rPr lang="en" sz="2850">
                <a:solidFill>
                  <a:srgbClr val="212121"/>
                </a:solidFill>
              </a:rPr>
              <a:t>Gregory McDonald - Vision Language Model</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Haldon Franko - Deployment Infrastructure</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Jeff Noland - Frontend </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Maksym Kalinchenko - Google API</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Sang Yim - App Output</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Zachary Andersen - Large Language Model</a:t>
            </a:r>
            <a:endParaRPr sz="2850">
              <a:solidFill>
                <a:srgbClr val="212121"/>
              </a:solidFill>
            </a:endParaRPr>
          </a:p>
          <a:p>
            <a:pPr marL="0" lvl="0" indent="0" algn="l" rtl="0">
              <a:spcBef>
                <a:spcPts val="1200"/>
              </a:spcBef>
              <a:spcAft>
                <a:spcPts val="0"/>
              </a:spcAft>
              <a:buNone/>
            </a:pPr>
            <a:r>
              <a:rPr lang="en" sz="2850" b="1"/>
              <a:t>AI2C Scholar and Mentors:</a:t>
            </a:r>
            <a:endParaRPr sz="2850">
              <a:solidFill>
                <a:srgbClr val="212121"/>
              </a:solidFill>
            </a:endParaRPr>
          </a:p>
          <a:p>
            <a:pPr marL="457200" lvl="0" indent="-368855" algn="l" rtl="0">
              <a:lnSpc>
                <a:spcPct val="100000"/>
              </a:lnSpc>
              <a:spcBef>
                <a:spcPts val="1000"/>
              </a:spcBef>
              <a:spcAft>
                <a:spcPts val="0"/>
              </a:spcAft>
              <a:buClr>
                <a:srgbClr val="212121"/>
              </a:buClr>
              <a:buSzPct val="100000"/>
              <a:buChar char="-"/>
            </a:pPr>
            <a:r>
              <a:rPr lang="en" sz="2850">
                <a:solidFill>
                  <a:srgbClr val="212121"/>
                </a:solidFill>
              </a:rPr>
              <a:t>Eric Youn</a:t>
            </a:r>
            <a:endParaRPr sz="2850">
              <a:solidFill>
                <a:srgbClr val="212121"/>
              </a:solidFill>
            </a:endParaRPr>
          </a:p>
          <a:p>
            <a:pPr marL="457200" lvl="0" indent="-368855" algn="l" rtl="0">
              <a:lnSpc>
                <a:spcPct val="100000"/>
              </a:lnSpc>
              <a:spcBef>
                <a:spcPts val="0"/>
              </a:spcBef>
              <a:spcAft>
                <a:spcPts val="0"/>
              </a:spcAft>
              <a:buClr>
                <a:srgbClr val="212121"/>
              </a:buClr>
              <a:buSzPct val="100000"/>
              <a:buChar char="-"/>
            </a:pPr>
            <a:r>
              <a:rPr lang="en" sz="2850">
                <a:solidFill>
                  <a:srgbClr val="212121"/>
                </a:solidFill>
              </a:rPr>
              <a:t>Zach Murphy</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t="4794" b="5919"/>
          <a:stretch/>
        </p:blipFill>
        <p:spPr>
          <a:xfrm>
            <a:off x="0" y="0"/>
            <a:ext cx="9144000" cy="5143500"/>
          </a:xfrm>
          <a:prstGeom prst="rect">
            <a:avLst/>
          </a:prstGeom>
          <a:noFill/>
          <a:ln>
            <a:noFill/>
          </a:ln>
        </p:spPr>
      </p:pic>
      <p:sp>
        <p:nvSpPr>
          <p:cNvPr id="92" name="Google Shape;92;p18"/>
          <p:cNvSpPr txBox="1"/>
          <p:nvPr/>
        </p:nvSpPr>
        <p:spPr>
          <a:xfrm>
            <a:off x="0" y="3779700"/>
            <a:ext cx="9144000" cy="908400"/>
          </a:xfrm>
          <a:prstGeom prst="rect">
            <a:avLst/>
          </a:prstGeom>
          <a:solidFill>
            <a:srgbClr val="434343">
              <a:alpha val="698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Fira Sans"/>
                <a:ea typeface="Fira Sans"/>
                <a:cs typeface="Fira Sans"/>
                <a:sym typeface="Fira Sans"/>
              </a:rPr>
              <a:t>What are Special Operations?</a:t>
            </a:r>
            <a:endParaRPr sz="5000">
              <a:solidFill>
                <a:schemeClr val="lt1"/>
              </a:solidFill>
              <a:latin typeface="Fira Sans"/>
              <a:ea typeface="Fira Sans"/>
              <a:cs typeface="Fira Sans"/>
              <a:sym typeface="Fira Sans"/>
            </a:endParaRPr>
          </a:p>
        </p:txBody>
      </p:sp>
      <p:sp>
        <p:nvSpPr>
          <p:cNvPr id="93" name="Google Shape;93;p18"/>
          <p:cNvSpPr txBox="1"/>
          <p:nvPr/>
        </p:nvSpPr>
        <p:spPr>
          <a:xfrm>
            <a:off x="0" y="3161400"/>
            <a:ext cx="9144000" cy="1982100"/>
          </a:xfrm>
          <a:prstGeom prst="rect">
            <a:avLst/>
          </a:prstGeom>
          <a:solidFill>
            <a:srgbClr val="434343">
              <a:alpha val="698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latin typeface="Fira Sans"/>
                <a:ea typeface="Fira Sans"/>
                <a:cs typeface="Fira Sans"/>
                <a:sym typeface="Fira Sans"/>
              </a:rPr>
              <a:t>Special operations are those operations requiring </a:t>
            </a:r>
            <a:r>
              <a:rPr lang="en" sz="2000" b="1">
                <a:solidFill>
                  <a:schemeClr val="lt1"/>
                </a:solidFill>
                <a:latin typeface="Fira Sans"/>
                <a:ea typeface="Fira Sans"/>
                <a:cs typeface="Fira Sans"/>
                <a:sym typeface="Fira Sans"/>
              </a:rPr>
              <a:t>unique </a:t>
            </a:r>
            <a:r>
              <a:rPr lang="en" sz="2000">
                <a:solidFill>
                  <a:schemeClr val="lt1"/>
                </a:solidFill>
                <a:latin typeface="Fira Sans"/>
                <a:ea typeface="Fira Sans"/>
                <a:cs typeface="Fira Sans"/>
                <a:sym typeface="Fira Sans"/>
              </a:rPr>
              <a:t>modes of employment, tactical techniques, equipment and training often conducted in </a:t>
            </a:r>
            <a:r>
              <a:rPr lang="en" sz="2000" b="1">
                <a:solidFill>
                  <a:schemeClr val="lt1"/>
                </a:solidFill>
                <a:latin typeface="Fira Sans"/>
                <a:ea typeface="Fira Sans"/>
                <a:cs typeface="Fira Sans"/>
                <a:sym typeface="Fira Sans"/>
              </a:rPr>
              <a:t>hostile, denied, or politically sensitive environments</a:t>
            </a:r>
            <a:r>
              <a:rPr lang="en" sz="2000">
                <a:solidFill>
                  <a:schemeClr val="lt1"/>
                </a:solidFill>
                <a:latin typeface="Fira Sans"/>
                <a:ea typeface="Fira Sans"/>
                <a:cs typeface="Fira Sans"/>
                <a:sym typeface="Fira Sans"/>
              </a:rPr>
              <a:t> and characterized by one or more of the following: time sensitive, clandestine, low visibility, conducted with and/or through indigenous forces, requiring regional expertise, and/or a </a:t>
            </a:r>
            <a:r>
              <a:rPr lang="en" sz="2000" b="1">
                <a:solidFill>
                  <a:schemeClr val="lt1"/>
                </a:solidFill>
                <a:latin typeface="Fira Sans"/>
                <a:ea typeface="Fira Sans"/>
                <a:cs typeface="Fira Sans"/>
                <a:sym typeface="Fira Sans"/>
              </a:rPr>
              <a:t>high degree of risk</a:t>
            </a:r>
            <a:r>
              <a:rPr lang="en" sz="2000">
                <a:solidFill>
                  <a:schemeClr val="lt1"/>
                </a:solidFill>
                <a:latin typeface="Fira Sans"/>
                <a:ea typeface="Fira Sans"/>
                <a:cs typeface="Fira Sans"/>
                <a:sym typeface="Fira Sans"/>
              </a:rPr>
              <a:t> (JP 3-05)</a:t>
            </a:r>
            <a:endParaRPr sz="2000">
              <a:solidFill>
                <a:schemeClr val="lt1"/>
              </a:solidFill>
              <a:latin typeface="Fira Sans"/>
              <a:ea typeface="Fira Sans"/>
              <a:cs typeface="Fira Sans"/>
              <a:sym typeface="Fir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456798" y="996373"/>
            <a:ext cx="1855001" cy="1384775"/>
          </a:xfrm>
          <a:prstGeom prst="rect">
            <a:avLst/>
          </a:prstGeom>
          <a:noFill/>
          <a:ln>
            <a:noFill/>
          </a:ln>
        </p:spPr>
      </p:pic>
      <p:pic>
        <p:nvPicPr>
          <p:cNvPr id="99" name="Google Shape;99;p19"/>
          <p:cNvPicPr preferRelativeResize="0"/>
          <p:nvPr/>
        </p:nvPicPr>
        <p:blipFill>
          <a:blip r:embed="rId4">
            <a:alphaModFix/>
          </a:blip>
          <a:stretch>
            <a:fillRect/>
          </a:stretch>
        </p:blipFill>
        <p:spPr>
          <a:xfrm>
            <a:off x="3601289" y="996375"/>
            <a:ext cx="1941418" cy="1384775"/>
          </a:xfrm>
          <a:prstGeom prst="rect">
            <a:avLst/>
          </a:prstGeom>
          <a:noFill/>
          <a:ln>
            <a:noFill/>
          </a:ln>
        </p:spPr>
      </p:pic>
      <p:pic>
        <p:nvPicPr>
          <p:cNvPr id="100" name="Google Shape;100;p19"/>
          <p:cNvPicPr preferRelativeResize="0"/>
          <p:nvPr/>
        </p:nvPicPr>
        <p:blipFill>
          <a:blip r:embed="rId5">
            <a:alphaModFix/>
          </a:blip>
          <a:stretch>
            <a:fillRect/>
          </a:stretch>
        </p:blipFill>
        <p:spPr>
          <a:xfrm>
            <a:off x="2004200" y="2828581"/>
            <a:ext cx="2081424" cy="1571932"/>
          </a:xfrm>
          <a:prstGeom prst="rect">
            <a:avLst/>
          </a:prstGeom>
          <a:noFill/>
          <a:ln>
            <a:noFill/>
          </a:ln>
        </p:spPr>
      </p:pic>
      <p:pic>
        <p:nvPicPr>
          <p:cNvPr id="101" name="Google Shape;101;p19"/>
          <p:cNvPicPr preferRelativeResize="0"/>
          <p:nvPr/>
        </p:nvPicPr>
        <p:blipFill>
          <a:blip r:embed="rId6">
            <a:alphaModFix/>
          </a:blip>
          <a:stretch>
            <a:fillRect/>
          </a:stretch>
        </p:blipFill>
        <p:spPr>
          <a:xfrm>
            <a:off x="5448251" y="2858500"/>
            <a:ext cx="2020825" cy="1512099"/>
          </a:xfrm>
          <a:prstGeom prst="rect">
            <a:avLst/>
          </a:prstGeom>
          <a:noFill/>
          <a:ln>
            <a:noFill/>
          </a:ln>
        </p:spPr>
      </p:pic>
      <p:pic>
        <p:nvPicPr>
          <p:cNvPr id="102" name="Google Shape;102;p19"/>
          <p:cNvPicPr preferRelativeResize="0"/>
          <p:nvPr/>
        </p:nvPicPr>
        <p:blipFill>
          <a:blip r:embed="rId7">
            <a:alphaModFix/>
          </a:blip>
          <a:stretch>
            <a:fillRect/>
          </a:stretch>
        </p:blipFill>
        <p:spPr>
          <a:xfrm>
            <a:off x="6967543" y="996375"/>
            <a:ext cx="1833557" cy="1384774"/>
          </a:xfrm>
          <a:prstGeom prst="rect">
            <a:avLst/>
          </a:prstGeom>
          <a:noFill/>
          <a:ln>
            <a:noFill/>
          </a:ln>
        </p:spPr>
      </p:pic>
      <p:sp>
        <p:nvSpPr>
          <p:cNvPr id="103" name="Google Shape;103;p19"/>
          <p:cNvSpPr txBox="1">
            <a:spLocks noGrp="1"/>
          </p:cNvSpPr>
          <p:nvPr>
            <p:ph type="title"/>
          </p:nvPr>
        </p:nvSpPr>
        <p:spPr>
          <a:xfrm>
            <a:off x="342898" y="171450"/>
            <a:ext cx="8458200" cy="8574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SzPts val="990"/>
              <a:buNone/>
            </a:pPr>
            <a:r>
              <a:rPr lang="en" sz="3040"/>
              <a:t>Who comprises U.S. Army Special Operations?</a:t>
            </a:r>
            <a:endParaRPr sz="3040"/>
          </a:p>
        </p:txBody>
      </p:sp>
      <p:sp>
        <p:nvSpPr>
          <p:cNvPr id="104" name="Google Shape;104;p19"/>
          <p:cNvSpPr txBox="1"/>
          <p:nvPr/>
        </p:nvSpPr>
        <p:spPr>
          <a:xfrm>
            <a:off x="466325" y="2305050"/>
            <a:ext cx="18336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Rangers</a:t>
            </a:r>
            <a:endParaRPr sz="1800">
              <a:solidFill>
                <a:schemeClr val="dk2"/>
              </a:solidFill>
              <a:latin typeface="Fira Sans"/>
              <a:ea typeface="Fira Sans"/>
              <a:cs typeface="Fira Sans"/>
              <a:sym typeface="Fira Sans"/>
            </a:endParaRPr>
          </a:p>
        </p:txBody>
      </p:sp>
      <p:sp>
        <p:nvSpPr>
          <p:cNvPr id="105" name="Google Shape;105;p19"/>
          <p:cNvSpPr txBox="1"/>
          <p:nvPr/>
        </p:nvSpPr>
        <p:spPr>
          <a:xfrm>
            <a:off x="3655200" y="2324100"/>
            <a:ext cx="18336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Special Forces</a:t>
            </a:r>
            <a:endParaRPr sz="1800">
              <a:solidFill>
                <a:schemeClr val="dk2"/>
              </a:solidFill>
              <a:latin typeface="Fira Sans"/>
              <a:ea typeface="Fira Sans"/>
              <a:cs typeface="Fira Sans"/>
              <a:sym typeface="Fira Sans"/>
            </a:endParaRPr>
          </a:p>
        </p:txBody>
      </p:sp>
      <p:sp>
        <p:nvSpPr>
          <p:cNvPr id="106" name="Google Shape;106;p19"/>
          <p:cNvSpPr txBox="1"/>
          <p:nvPr/>
        </p:nvSpPr>
        <p:spPr>
          <a:xfrm>
            <a:off x="6859725" y="2305050"/>
            <a:ext cx="21294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Aviation Regiment</a:t>
            </a:r>
            <a:endParaRPr sz="1800">
              <a:solidFill>
                <a:schemeClr val="dk2"/>
              </a:solidFill>
              <a:latin typeface="Fira Sans"/>
              <a:ea typeface="Fira Sans"/>
              <a:cs typeface="Fira Sans"/>
              <a:sym typeface="Fira Sans"/>
            </a:endParaRPr>
          </a:p>
        </p:txBody>
      </p:sp>
      <p:sp>
        <p:nvSpPr>
          <p:cNvPr id="107" name="Google Shape;107;p19"/>
          <p:cNvSpPr txBox="1"/>
          <p:nvPr/>
        </p:nvSpPr>
        <p:spPr>
          <a:xfrm>
            <a:off x="1392961" y="4324325"/>
            <a:ext cx="33039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Psychological Operations</a:t>
            </a:r>
            <a:endParaRPr sz="1800">
              <a:solidFill>
                <a:schemeClr val="dk2"/>
              </a:solidFill>
              <a:latin typeface="Fira Sans"/>
              <a:ea typeface="Fira Sans"/>
              <a:cs typeface="Fira Sans"/>
              <a:sym typeface="Fira Sans"/>
            </a:endParaRPr>
          </a:p>
        </p:txBody>
      </p:sp>
      <p:sp>
        <p:nvSpPr>
          <p:cNvPr id="108" name="Google Shape;108;p19"/>
          <p:cNvSpPr txBox="1"/>
          <p:nvPr/>
        </p:nvSpPr>
        <p:spPr>
          <a:xfrm>
            <a:off x="5541863" y="4324325"/>
            <a:ext cx="18336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a:ea typeface="Fira Sans"/>
                <a:cs typeface="Fira Sans"/>
                <a:sym typeface="Fira Sans"/>
              </a:rPr>
              <a:t>Civil Affairs</a:t>
            </a:r>
            <a:endParaRPr sz="1800">
              <a:solidFill>
                <a:schemeClr val="dk2"/>
              </a:solidFill>
              <a:latin typeface="Fira Sans"/>
              <a:ea typeface="Fira Sans"/>
              <a:cs typeface="Fira Sans"/>
              <a:sym typeface="Fira Sans"/>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p:cNvPicPr preferRelativeResize="0"/>
          <p:nvPr/>
        </p:nvPicPr>
        <p:blipFill rotWithShape="1">
          <a:blip r:embed="rId3">
            <a:alphaModFix/>
          </a:blip>
          <a:srcRect t="4794" b="5919"/>
          <a:stretch/>
        </p:blipFill>
        <p:spPr>
          <a:xfrm>
            <a:off x="0" y="0"/>
            <a:ext cx="9144000" cy="5143500"/>
          </a:xfrm>
          <a:prstGeom prst="rect">
            <a:avLst/>
          </a:prstGeom>
          <a:noFill/>
          <a:ln>
            <a:noFill/>
          </a:ln>
        </p:spPr>
      </p:pic>
      <p:sp>
        <p:nvSpPr>
          <p:cNvPr id="114" name="Google Shape;114;p20"/>
          <p:cNvSpPr txBox="1"/>
          <p:nvPr/>
        </p:nvSpPr>
        <p:spPr>
          <a:xfrm>
            <a:off x="0" y="3394250"/>
            <a:ext cx="9144000" cy="1363800"/>
          </a:xfrm>
          <a:prstGeom prst="rect">
            <a:avLst/>
          </a:prstGeom>
          <a:solidFill>
            <a:srgbClr val="434343">
              <a:alpha val="698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latin typeface="Fira Sans"/>
                <a:ea typeface="Fira Sans"/>
                <a:cs typeface="Fira Sans"/>
                <a:sym typeface="Fira Sans"/>
              </a:rPr>
              <a:t>Operational Preparation of the Environment (OPE) is a non-intelligence activities and a series of </a:t>
            </a:r>
            <a:r>
              <a:rPr lang="en" sz="2000" b="1">
                <a:solidFill>
                  <a:schemeClr val="lt1"/>
                </a:solidFill>
                <a:latin typeface="Fira Sans"/>
                <a:ea typeface="Fira Sans"/>
                <a:cs typeface="Fira Sans"/>
                <a:sym typeface="Fira Sans"/>
              </a:rPr>
              <a:t>activities that seek to</a:t>
            </a:r>
            <a:r>
              <a:rPr lang="en" sz="2000">
                <a:solidFill>
                  <a:schemeClr val="lt1"/>
                </a:solidFill>
                <a:latin typeface="Fira Sans"/>
                <a:ea typeface="Fira Sans"/>
                <a:cs typeface="Fira Sans"/>
                <a:sym typeface="Fira Sans"/>
              </a:rPr>
              <a:t> </a:t>
            </a:r>
            <a:r>
              <a:rPr lang="en" sz="2000" b="1">
                <a:solidFill>
                  <a:schemeClr val="lt1"/>
                </a:solidFill>
                <a:latin typeface="Fira Sans"/>
                <a:ea typeface="Fira Sans"/>
                <a:cs typeface="Fira Sans"/>
                <a:sym typeface="Fira Sans"/>
              </a:rPr>
              <a:t>enable future operations</a:t>
            </a:r>
            <a:r>
              <a:rPr lang="en" sz="2000">
                <a:solidFill>
                  <a:schemeClr val="lt1"/>
                </a:solidFill>
                <a:latin typeface="Fira Sans"/>
                <a:ea typeface="Fira Sans"/>
                <a:cs typeface="Fira Sans"/>
                <a:sym typeface="Fira Sans"/>
              </a:rPr>
              <a:t> by allowing U.S. Department of Defense DOD personnel to </a:t>
            </a:r>
            <a:r>
              <a:rPr lang="en" sz="2000" b="1">
                <a:solidFill>
                  <a:schemeClr val="lt1"/>
                </a:solidFill>
                <a:latin typeface="Fira Sans"/>
                <a:ea typeface="Fira Sans"/>
                <a:cs typeface="Fira Sans"/>
                <a:sym typeface="Fira Sans"/>
              </a:rPr>
              <a:t>enhance their situational awareness and understanding within an area of interest</a:t>
            </a:r>
            <a:r>
              <a:rPr lang="en" sz="2000">
                <a:solidFill>
                  <a:schemeClr val="lt1"/>
                </a:solidFill>
                <a:latin typeface="Fira Sans"/>
                <a:ea typeface="Fira Sans"/>
                <a:cs typeface="Fira Sans"/>
                <a:sym typeface="Fira Sans"/>
              </a:rPr>
              <a:t>. (JP 3-13)</a:t>
            </a:r>
            <a:endParaRPr sz="2000">
              <a:solidFill>
                <a:schemeClr val="lt1"/>
              </a:solidFill>
              <a:latin typeface="Fira Sans"/>
              <a:ea typeface="Fira Sans"/>
              <a:cs typeface="Fira Sans"/>
              <a:sym typeface="Fira Sans"/>
            </a:endParaRPr>
          </a:p>
        </p:txBody>
      </p:sp>
      <p:sp>
        <p:nvSpPr>
          <p:cNvPr id="115" name="Google Shape;115;p20"/>
          <p:cNvSpPr txBox="1"/>
          <p:nvPr/>
        </p:nvSpPr>
        <p:spPr>
          <a:xfrm>
            <a:off x="0" y="3394250"/>
            <a:ext cx="9144000" cy="1504500"/>
          </a:xfrm>
          <a:prstGeom prst="rect">
            <a:avLst/>
          </a:prstGeom>
          <a:solidFill>
            <a:srgbClr val="434343">
              <a:alpha val="698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solidFill>
                  <a:schemeClr val="lt1"/>
                </a:solidFill>
                <a:latin typeface="Fira Sans"/>
                <a:ea typeface="Fira Sans"/>
                <a:cs typeface="Fira Sans"/>
                <a:sym typeface="Fira Sans"/>
              </a:rPr>
              <a:t>What is Operational Preparation of the Environment?</a:t>
            </a:r>
            <a:endParaRPr sz="4300">
              <a:solidFill>
                <a:schemeClr val="lt1"/>
              </a:solidFill>
              <a:latin typeface="Fira Sans"/>
              <a:ea typeface="Fira Sans"/>
              <a:cs typeface="Fira Sans"/>
              <a:sym typeface="Fir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Problem Statement</a:t>
            </a:r>
            <a:endParaRPr/>
          </a:p>
        </p:txBody>
      </p:sp>
      <p:sp>
        <p:nvSpPr>
          <p:cNvPr id="121" name="Google Shape;121;p21"/>
          <p:cNvSpPr txBox="1">
            <a:spLocks noGrp="1"/>
          </p:cNvSpPr>
          <p:nvPr>
            <p:ph type="body" idx="4294967295"/>
          </p:nvPr>
        </p:nvSpPr>
        <p:spPr>
          <a:xfrm>
            <a:off x="335400" y="3252275"/>
            <a:ext cx="8473200" cy="142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Why is this a current manual solution a problem?</a:t>
            </a:r>
            <a:endParaRPr sz="1600" b="1">
              <a:solidFill>
                <a:schemeClr val="dk1"/>
              </a:solidFill>
            </a:endParaRPr>
          </a:p>
          <a:p>
            <a:pPr marL="457200" lvl="0" indent="-330200" algn="l" rtl="0">
              <a:lnSpc>
                <a:spcPct val="115000"/>
              </a:lnSpc>
              <a:spcBef>
                <a:spcPts val="0"/>
              </a:spcBef>
              <a:spcAft>
                <a:spcPts val="0"/>
              </a:spcAft>
              <a:buClr>
                <a:schemeClr val="dk1"/>
              </a:buClr>
              <a:buSzPts val="1600"/>
              <a:buFont typeface="Arial"/>
              <a:buChar char="●"/>
            </a:pPr>
            <a:r>
              <a:rPr lang="en" sz="1600" b="1">
                <a:solidFill>
                  <a:schemeClr val="dk1"/>
                </a:solidFill>
                <a:latin typeface="Arial"/>
                <a:ea typeface="Arial"/>
                <a:cs typeface="Arial"/>
                <a:sym typeface="Arial"/>
              </a:rPr>
              <a:t>Time consuming </a:t>
            </a:r>
            <a:r>
              <a:rPr lang="en" sz="1600">
                <a:solidFill>
                  <a:schemeClr val="dk1"/>
                </a:solidFill>
                <a:latin typeface="Arial"/>
                <a:ea typeface="Arial"/>
                <a:cs typeface="Arial"/>
                <a:sym typeface="Arial"/>
              </a:rPr>
              <a:t>- </a:t>
            </a:r>
            <a:r>
              <a:rPr lang="en" sz="1600" b="1">
                <a:solidFill>
                  <a:schemeClr val="dk1"/>
                </a:solidFill>
              </a:rPr>
              <a:t>8-40 hours </a:t>
            </a:r>
            <a:r>
              <a:rPr lang="en" sz="1600">
                <a:solidFill>
                  <a:schemeClr val="dk1"/>
                </a:solidFill>
              </a:rPr>
              <a:t>on each excel - mission requires under </a:t>
            </a:r>
            <a:r>
              <a:rPr lang="en" sz="1600" b="1">
                <a:solidFill>
                  <a:schemeClr val="dk1"/>
                </a:solidFill>
              </a:rPr>
              <a:t>24 hours</a:t>
            </a:r>
            <a:r>
              <a:rPr lang="en" sz="1600">
                <a:solidFill>
                  <a:schemeClr val="dk1"/>
                </a:solidFill>
              </a:rPr>
              <a:t>. </a:t>
            </a:r>
            <a:endParaRPr sz="1600">
              <a:solidFill>
                <a:schemeClr val="dk1"/>
              </a:solidFill>
              <a:latin typeface="Arial"/>
              <a:ea typeface="Arial"/>
              <a:cs typeface="Arial"/>
              <a:sym typeface="Arial"/>
            </a:endParaRPr>
          </a:p>
          <a:p>
            <a:pPr marL="457200" lvl="0" indent="-330200" algn="l" rtl="0">
              <a:lnSpc>
                <a:spcPct val="115000"/>
              </a:lnSpc>
              <a:spcBef>
                <a:spcPts val="0"/>
              </a:spcBef>
              <a:spcAft>
                <a:spcPts val="0"/>
              </a:spcAft>
              <a:buClr>
                <a:schemeClr val="dk1"/>
              </a:buClr>
              <a:buSzPts val="1600"/>
              <a:buFont typeface="Arial"/>
              <a:buChar char="●"/>
            </a:pPr>
            <a:r>
              <a:rPr lang="en" sz="1600" b="1">
                <a:solidFill>
                  <a:schemeClr val="dk1"/>
                </a:solidFill>
                <a:latin typeface="Arial"/>
                <a:ea typeface="Arial"/>
                <a:cs typeface="Arial"/>
                <a:sym typeface="Arial"/>
              </a:rPr>
              <a:t>Inefficient</a:t>
            </a:r>
            <a:r>
              <a:rPr lang="en" sz="1600">
                <a:solidFill>
                  <a:schemeClr val="dk1"/>
                </a:solidFill>
                <a:latin typeface="Arial"/>
                <a:ea typeface="Arial"/>
                <a:cs typeface="Arial"/>
                <a:sym typeface="Arial"/>
              </a:rPr>
              <a:t> - </a:t>
            </a:r>
            <a:r>
              <a:rPr lang="en" sz="1600" b="1">
                <a:solidFill>
                  <a:schemeClr val="dk1"/>
                </a:solidFill>
              </a:rPr>
              <a:t>20 minutes</a:t>
            </a:r>
            <a:r>
              <a:rPr lang="en" sz="1600">
                <a:solidFill>
                  <a:schemeClr val="dk1"/>
                </a:solidFill>
              </a:rPr>
              <a:t> per location - our application will enable the workflow in </a:t>
            </a:r>
            <a:r>
              <a:rPr lang="en" sz="1600" b="1">
                <a:solidFill>
                  <a:schemeClr val="dk1"/>
                </a:solidFill>
              </a:rPr>
              <a:t>two minutes</a:t>
            </a:r>
            <a:r>
              <a:rPr lang="en" sz="1600">
                <a:solidFill>
                  <a:schemeClr val="dk1"/>
                </a:solidFill>
              </a:rPr>
              <a:t> = </a:t>
            </a:r>
            <a:r>
              <a:rPr lang="en" sz="1600" b="1">
                <a:solidFill>
                  <a:schemeClr val="dk1"/>
                </a:solidFill>
              </a:rPr>
              <a:t>90% reduction in schedule</a:t>
            </a:r>
            <a:endParaRPr sz="1800"/>
          </a:p>
        </p:txBody>
      </p:sp>
      <p:sp>
        <p:nvSpPr>
          <p:cNvPr id="122" name="Google Shape;122;p21"/>
          <p:cNvSpPr txBox="1"/>
          <p:nvPr/>
        </p:nvSpPr>
        <p:spPr>
          <a:xfrm>
            <a:off x="76200" y="1488200"/>
            <a:ext cx="89916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2000" b="1">
                <a:solidFill>
                  <a:schemeClr val="dk1"/>
                </a:solidFill>
              </a:rPr>
              <a:t>How can we retrieve location details from Google Maps and generate an Excel, with image analysis and review summarization to enable operational planning and execution while reducing the man hours and cost?</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42898" y="171450"/>
            <a:ext cx="8458200" cy="857400"/>
          </a:xfrm>
          <a:prstGeom prst="rect">
            <a:avLst/>
          </a:prstGeom>
        </p:spPr>
        <p:txBody>
          <a:bodyPr spcFirstLastPara="1" wrap="square" lIns="68575" tIns="68575" rIns="68575" bIns="68575" anchor="t" anchorCtr="0">
            <a:normAutofit/>
          </a:bodyPr>
          <a:lstStyle/>
          <a:p>
            <a:pPr marL="0" lvl="0" indent="0" algn="l" rtl="0">
              <a:spcBef>
                <a:spcPts val="0"/>
              </a:spcBef>
              <a:spcAft>
                <a:spcPts val="0"/>
              </a:spcAft>
              <a:buNone/>
            </a:pPr>
            <a:r>
              <a:rPr lang="en"/>
              <a:t>Demo Scenario - Civil Affairs </a:t>
            </a:r>
            <a:endParaRPr/>
          </a:p>
        </p:txBody>
      </p:sp>
      <p:pic>
        <p:nvPicPr>
          <p:cNvPr id="128" name="Google Shape;128;p22"/>
          <p:cNvPicPr preferRelativeResize="0"/>
          <p:nvPr/>
        </p:nvPicPr>
        <p:blipFill>
          <a:blip r:embed="rId3">
            <a:alphaModFix/>
          </a:blip>
          <a:stretch>
            <a:fillRect/>
          </a:stretch>
        </p:blipFill>
        <p:spPr>
          <a:xfrm>
            <a:off x="342900" y="1104128"/>
            <a:ext cx="3718986" cy="2475450"/>
          </a:xfrm>
          <a:prstGeom prst="rect">
            <a:avLst/>
          </a:prstGeom>
          <a:noFill/>
          <a:ln>
            <a:noFill/>
          </a:ln>
        </p:spPr>
      </p:pic>
      <p:pic>
        <p:nvPicPr>
          <p:cNvPr id="129" name="Google Shape;129;p22"/>
          <p:cNvPicPr preferRelativeResize="0"/>
          <p:nvPr/>
        </p:nvPicPr>
        <p:blipFill>
          <a:blip r:embed="rId4">
            <a:alphaModFix/>
          </a:blip>
          <a:stretch>
            <a:fillRect/>
          </a:stretch>
        </p:blipFill>
        <p:spPr>
          <a:xfrm>
            <a:off x="4902250" y="1104125"/>
            <a:ext cx="3898851" cy="2475450"/>
          </a:xfrm>
          <a:prstGeom prst="rect">
            <a:avLst/>
          </a:prstGeom>
          <a:noFill/>
          <a:ln>
            <a:noFill/>
          </a:ln>
        </p:spPr>
      </p:pic>
      <p:sp>
        <p:nvSpPr>
          <p:cNvPr id="130" name="Google Shape;130;p22"/>
          <p:cNvSpPr txBox="1"/>
          <p:nvPr/>
        </p:nvSpPr>
        <p:spPr>
          <a:xfrm>
            <a:off x="342900" y="3741425"/>
            <a:ext cx="8458200" cy="7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Fira Sans"/>
                <a:ea typeface="Fira Sans"/>
                <a:cs typeface="Fira Sans"/>
                <a:sym typeface="Fira Sans"/>
              </a:rPr>
              <a:t>The Special Operations Forces Analyst will conduct OPE, using the Tactical OPE Toolkit, to identify Grocery Stores in Podil district of Kiev, Ukraine to support Civil Affairs Operations.</a:t>
            </a:r>
            <a:endParaRPr sz="1700">
              <a:solidFill>
                <a:schemeClr val="dk2"/>
              </a:solidFill>
              <a:latin typeface="Fira Sans"/>
              <a:ea typeface="Fira Sans"/>
              <a:cs typeface="Fira Sans"/>
              <a:sym typeface="Fira San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2168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a:t>Functional Requirements &amp; Application Design</a:t>
            </a:r>
            <a:endParaRPr/>
          </a:p>
          <a:p>
            <a:pPr marL="0" lvl="0" indent="0" algn="l" rtl="0">
              <a:lnSpc>
                <a:spcPct val="100000"/>
              </a:lnSpc>
              <a:spcBef>
                <a:spcPts val="0"/>
              </a:spcBef>
              <a:spcAft>
                <a:spcPts val="0"/>
              </a:spcAft>
              <a:buSzPct val="111111"/>
              <a:buNone/>
            </a:pPr>
            <a:endParaRPr/>
          </a:p>
        </p:txBody>
      </p:sp>
      <p:pic>
        <p:nvPicPr>
          <p:cNvPr id="136" name="Google Shape;136;p23"/>
          <p:cNvPicPr preferRelativeResize="0"/>
          <p:nvPr/>
        </p:nvPicPr>
        <p:blipFill>
          <a:blip r:embed="rId3">
            <a:alphaModFix/>
          </a:blip>
          <a:stretch>
            <a:fillRect/>
          </a:stretch>
        </p:blipFill>
        <p:spPr>
          <a:xfrm>
            <a:off x="946875" y="849013"/>
            <a:ext cx="7250245" cy="3820975"/>
          </a:xfrm>
          <a:prstGeom prst="rect">
            <a:avLst/>
          </a:prstGeom>
          <a:noFill/>
          <a:ln>
            <a:noFill/>
          </a:ln>
        </p:spPr>
      </p:pic>
    </p:spTree>
  </p:cSld>
  <p:clrMapOvr>
    <a:masterClrMapping/>
  </p:clrMapOvr>
</p:sld>
</file>

<file path=ppt/theme/theme1.xml><?xml version="1.0" encoding="utf-8"?>
<a:theme xmlns:a="http://schemas.openxmlformats.org/drawingml/2006/main" name="AI Tech F23 Template">
  <a:themeElements>
    <a:clrScheme name="Simple Light">
      <a:dk1>
        <a:srgbClr val="000000"/>
      </a:dk1>
      <a:lt1>
        <a:srgbClr val="FFFFFF"/>
      </a:lt1>
      <a:dk2>
        <a:srgbClr val="132C3E"/>
      </a:dk2>
      <a:lt2>
        <a:srgbClr val="EEEEEE"/>
      </a:lt2>
      <a:accent1>
        <a:srgbClr val="2F7F6F"/>
      </a:accent1>
      <a:accent2>
        <a:srgbClr val="67D7B6"/>
      </a:accent2>
      <a:accent3>
        <a:srgbClr val="204E5D"/>
      </a:accent3>
      <a:accent4>
        <a:srgbClr val="5ABE72"/>
      </a:accent4>
      <a:accent5>
        <a:srgbClr val="2071DE"/>
      </a:accent5>
      <a:accent6>
        <a:srgbClr val="FF514A"/>
      </a:accent6>
      <a:hlink>
        <a:srgbClr val="2F7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656</Words>
  <Application>Microsoft Office PowerPoint</Application>
  <PresentationFormat>On-screen Show (16:9)</PresentationFormat>
  <Paragraphs>111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Fira Sans</vt:lpstr>
      <vt:lpstr>Georgia</vt:lpstr>
      <vt:lpstr>Arial</vt:lpstr>
      <vt:lpstr>Quattrocento Sans</vt:lpstr>
      <vt:lpstr>AI Tech F23 Template</vt:lpstr>
      <vt:lpstr>SOF/C Tactical OPE Toolkit</vt:lpstr>
      <vt:lpstr>Agenda</vt:lpstr>
      <vt:lpstr>Team Composition</vt:lpstr>
      <vt:lpstr>PowerPoint Presentation</vt:lpstr>
      <vt:lpstr>Who comprises U.S. Army Special Operations?</vt:lpstr>
      <vt:lpstr>PowerPoint Presentation</vt:lpstr>
      <vt:lpstr>Problem Statement</vt:lpstr>
      <vt:lpstr>Demo Scenario - Civil Affairs </vt:lpstr>
      <vt:lpstr>Functional Requirements &amp; Application Design </vt:lpstr>
      <vt:lpstr>Infrastructure Deployment</vt:lpstr>
      <vt:lpstr>CI/CD Pipeline</vt:lpstr>
      <vt:lpstr>Frontend Demo</vt:lpstr>
      <vt:lpstr>Output Demos</vt:lpstr>
      <vt:lpstr>Process Improvement: Cost and Time Analysis per Month</vt:lpstr>
      <vt:lpstr>Lessons Learned</vt:lpstr>
      <vt:lpstr>Future Challenges / Concerns</vt:lpstr>
      <vt:lpstr>Conclusion &amp;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Gregory McDonald</dc:creator>
  <cp:lastModifiedBy>Gregory McDonald</cp:lastModifiedBy>
  <cp:revision>3</cp:revision>
  <dcterms:modified xsi:type="dcterms:W3CDTF">2025-05-09T17:49:00Z</dcterms:modified>
</cp:coreProperties>
</file>