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945600" cy="32918400"/>
  <p:notesSz cx="6858000" cy="9144000"/>
  <p:embeddedFontLst>
    <p:embeddedFont>
      <p:font typeface="Fira Sans" panose="020B05030500000200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56">
          <p15:clr>
            <a:srgbClr val="747775"/>
          </p15:clr>
        </p15:guide>
        <p15:guide id="2" pos="577">
          <p15:clr>
            <a:srgbClr val="B7B7B7"/>
          </p15:clr>
        </p15:guide>
        <p15:guide id="3" pos="6912">
          <p15:clr>
            <a:srgbClr val="747775"/>
          </p15:clr>
        </p15:guide>
        <p15:guide id="4" pos="12672">
          <p15:clr>
            <a:srgbClr val="747775"/>
          </p15:clr>
        </p15:guide>
        <p15:guide id="5" orient="horz" pos="5760">
          <p15:clr>
            <a:srgbClr val="747775"/>
          </p15:clr>
        </p15:guide>
        <p15:guide id="6" orient="horz" pos="10368">
          <p15:clr>
            <a:srgbClr val="747775"/>
          </p15:clr>
        </p15:guide>
        <p15:guide id="7" orient="horz" pos="14976">
          <p15:clr>
            <a:srgbClr val="747775"/>
          </p15:clr>
        </p15:guide>
        <p15:guide id="8" orient="horz" pos="19584">
          <p15:clr>
            <a:srgbClr val="747775"/>
          </p15:clr>
        </p15:guide>
        <p15:guide id="9" orient="horz" pos="7766">
          <p15:clr>
            <a:srgbClr val="747775"/>
          </p15:clr>
        </p15:guide>
        <p15:guide id="10" pos="7704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PJByAqmN0kyDq2+DRDDzN7v48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4308" y="340"/>
      </p:cViewPr>
      <p:guideLst>
        <p:guide orient="horz" pos="1156"/>
        <p:guide pos="577"/>
        <p:guide pos="6912"/>
        <p:guide pos="12672"/>
        <p:guide orient="horz" pos="5760"/>
        <p:guide orient="horz" pos="10368"/>
        <p:guide orient="horz" pos="14976"/>
        <p:guide orient="horz" pos="19584"/>
        <p:guide orient="horz" pos="7766"/>
        <p:guide pos="7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23" Type="http://schemas.openxmlformats.org/officeDocument/2006/relationships/presProps" Target="presProps.xml"/><Relationship Id="rId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323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050a29d4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23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g3050a29d4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0"/>
            <a:ext cx="21945600" cy="582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748100" y="4765280"/>
            <a:ext cx="20449500" cy="13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748080" y="18138400"/>
            <a:ext cx="20449500" cy="5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4140900" y="1712300"/>
            <a:ext cx="136638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00" y="2344500"/>
            <a:ext cx="2179850" cy="20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4140900" y="1712300"/>
            <a:ext cx="136638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40500" y="2339174"/>
            <a:ext cx="2094030" cy="2099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3050a29d431_0_0"/>
          <p:cNvPicPr preferRelativeResize="0"/>
          <p:nvPr/>
        </p:nvPicPr>
        <p:blipFill rotWithShape="1">
          <a:blip r:embed="rId3">
            <a:alphaModFix/>
          </a:blip>
          <a:srcRect b="1497"/>
          <a:stretch/>
        </p:blipFill>
        <p:spPr>
          <a:xfrm>
            <a:off x="1753775" y="23407900"/>
            <a:ext cx="6771775" cy="410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" name="Google Shape;22;g3050a29d43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138" y="23797313"/>
            <a:ext cx="3757200" cy="3552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" name="Google Shape;23;g3050a29d431_0_0"/>
          <p:cNvPicPr preferRelativeResize="0"/>
          <p:nvPr/>
        </p:nvPicPr>
        <p:blipFill rotWithShape="1">
          <a:blip r:embed="rId5">
            <a:alphaModFix/>
          </a:blip>
          <a:srcRect r="23896"/>
          <a:stretch/>
        </p:blipFill>
        <p:spPr>
          <a:xfrm>
            <a:off x="5128001" y="20167950"/>
            <a:ext cx="6016801" cy="3495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24;g3050a29d431_0_0"/>
          <p:cNvSpPr txBox="1">
            <a:spLocks noGrp="1"/>
          </p:cNvSpPr>
          <p:nvPr>
            <p:ph type="title" idx="4294967295"/>
          </p:nvPr>
        </p:nvSpPr>
        <p:spPr>
          <a:xfrm>
            <a:off x="3641575" y="389550"/>
            <a:ext cx="146823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Char char="-"/>
            </a:pPr>
            <a:r>
              <a:rPr lang="en" sz="4500"/>
              <a:t>Tactical OPE Toolkit - </a:t>
            </a:r>
            <a:endParaRPr sz="4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" sz="5600"/>
              <a:t>Automating Location Intelligence </a:t>
            </a:r>
            <a:br>
              <a:rPr lang="en" sz="5600"/>
            </a:br>
            <a:r>
              <a:rPr lang="en" sz="5600"/>
              <a:t>for Special Operations Using AI</a:t>
            </a:r>
            <a:endParaRPr sz="5600"/>
          </a:p>
        </p:txBody>
      </p:sp>
      <p:pic>
        <p:nvPicPr>
          <p:cNvPr id="25" name="Google Shape;25;g3050a29d43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97019" y="702925"/>
            <a:ext cx="2094030" cy="20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3050a29d431_0_0"/>
          <p:cNvSpPr txBox="1"/>
          <p:nvPr/>
        </p:nvSpPr>
        <p:spPr>
          <a:xfrm>
            <a:off x="2196974" y="3090278"/>
            <a:ext cx="54336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900" b="1">
                <a:solidFill>
                  <a:schemeClr val="dk1"/>
                </a:solidFill>
              </a:rPr>
              <a:t>Gregory McDonald</a:t>
            </a:r>
            <a:endParaRPr sz="2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100">
                <a:solidFill>
                  <a:schemeClr val="dk1"/>
                </a:solidFill>
              </a:rPr>
              <a:t>I2C - gmcdonal@andrew.cmu.edu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3050a29d431_0_0"/>
          <p:cNvSpPr txBox="1"/>
          <p:nvPr/>
        </p:nvSpPr>
        <p:spPr>
          <a:xfrm>
            <a:off x="14315026" y="3090278"/>
            <a:ext cx="54336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900" b="1">
                <a:solidFill>
                  <a:schemeClr val="dk1"/>
                </a:solidFill>
              </a:rPr>
              <a:t>Jeff Noland</a:t>
            </a:r>
            <a:endParaRPr sz="2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100">
                <a:solidFill>
                  <a:schemeClr val="dk1"/>
                </a:solidFill>
              </a:rPr>
              <a:t>I2C- jnoland@andrew.cmu.edu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3050a29d431_0_0"/>
          <p:cNvSpPr txBox="1"/>
          <p:nvPr/>
        </p:nvSpPr>
        <p:spPr>
          <a:xfrm>
            <a:off x="8256000" y="3090278"/>
            <a:ext cx="54336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900" b="1">
                <a:solidFill>
                  <a:schemeClr val="dk1"/>
                </a:solidFill>
              </a:rPr>
              <a:t>Haldon Franko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AI2C -hfranko@andrew.cmu.edu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g3050a29d431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992" y="702925"/>
            <a:ext cx="2179850" cy="209963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3050a29d431_0_0"/>
          <p:cNvSpPr txBox="1"/>
          <p:nvPr/>
        </p:nvSpPr>
        <p:spPr>
          <a:xfrm>
            <a:off x="2196974" y="4075423"/>
            <a:ext cx="54336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900" b="1">
                <a:solidFill>
                  <a:schemeClr val="dk1"/>
                </a:solidFill>
              </a:rPr>
              <a:t>Maksym Kalinchenko</a:t>
            </a:r>
            <a:endParaRPr sz="2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100">
                <a:solidFill>
                  <a:schemeClr val="dk1"/>
                </a:solidFill>
              </a:rPr>
              <a:t>I2C -mkalinch@andrew.cmu.edu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3050a29d431_0_0"/>
          <p:cNvSpPr txBox="1"/>
          <p:nvPr/>
        </p:nvSpPr>
        <p:spPr>
          <a:xfrm>
            <a:off x="14315026" y="4075423"/>
            <a:ext cx="54336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900" b="1">
                <a:solidFill>
                  <a:schemeClr val="dk1"/>
                </a:solidFill>
              </a:rPr>
              <a:t>Zachary Andersen</a:t>
            </a:r>
            <a:endParaRPr sz="2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100">
                <a:solidFill>
                  <a:schemeClr val="dk1"/>
                </a:solidFill>
              </a:rPr>
              <a:t>I2C - zacharya@andrew</a:t>
            </a:r>
            <a:r>
              <a:rPr lang="en" sz="2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.</a:t>
            </a:r>
            <a:r>
              <a:rPr lang="en" sz="2100">
                <a:solidFill>
                  <a:schemeClr val="dk1"/>
                </a:solidFill>
              </a:rPr>
              <a:t>cmu.edu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3050a29d431_0_0"/>
          <p:cNvSpPr txBox="1"/>
          <p:nvPr/>
        </p:nvSpPr>
        <p:spPr>
          <a:xfrm>
            <a:off x="8256000" y="4075423"/>
            <a:ext cx="54336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900" b="1">
                <a:solidFill>
                  <a:schemeClr val="dk1"/>
                </a:solidFill>
              </a:rPr>
              <a:t>Sang Yim</a:t>
            </a:r>
            <a:endParaRPr sz="2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100">
                <a:solidFill>
                  <a:schemeClr val="dk1"/>
                </a:solidFill>
              </a:rPr>
              <a:t>I2C - smyim@andrew.cmu.edu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3050a29d431_0_0"/>
          <p:cNvSpPr txBox="1"/>
          <p:nvPr/>
        </p:nvSpPr>
        <p:spPr>
          <a:xfrm>
            <a:off x="1190625" y="7865193"/>
            <a:ext cx="1143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g3050a29d431_0_0"/>
          <p:cNvSpPr txBox="1"/>
          <p:nvPr/>
        </p:nvSpPr>
        <p:spPr>
          <a:xfrm>
            <a:off x="959575" y="5482000"/>
            <a:ext cx="12376800" cy="6771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 1. Background &amp; Motivation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35" name="Google Shape;35;g3050a29d431_0_0"/>
          <p:cNvSpPr txBox="1"/>
          <p:nvPr/>
        </p:nvSpPr>
        <p:spPr>
          <a:xfrm>
            <a:off x="1309700" y="16446425"/>
            <a:ext cx="9683100" cy="12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3050a29d431_0_0"/>
          <p:cNvSpPr txBox="1"/>
          <p:nvPr/>
        </p:nvSpPr>
        <p:spPr>
          <a:xfrm>
            <a:off x="959575" y="6176793"/>
            <a:ext cx="12565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Special Operations Forces (SOF) conducts worldwide special operations, often in denied or restricted territory. Understanding the operational environment is essential, and the</a:t>
            </a:r>
            <a:r>
              <a:rPr lang="en" sz="2400" b="1"/>
              <a:t> SOF </a:t>
            </a:r>
            <a:r>
              <a:rPr lang="en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analysts provide</a:t>
            </a:r>
            <a:r>
              <a:rPr lang="en" sz="2400" b="1"/>
              <a:t> situational awareness through detailed analysis, which supports mission planning and execution</a:t>
            </a:r>
            <a:r>
              <a:rPr lang="en" sz="2400"/>
              <a:t>. While civil considerations can often be gathered through tools like Google Maps,</a:t>
            </a:r>
            <a:r>
              <a:rPr lang="en" sz="2400" b="1"/>
              <a:t> there is currently no automated method to efficiently extract and analyze this information.</a:t>
            </a:r>
            <a:endParaRPr sz="2400" b="1"/>
          </a:p>
        </p:txBody>
      </p:sp>
      <p:sp>
        <p:nvSpPr>
          <p:cNvPr id="37" name="Google Shape;37;g3050a29d431_0_0"/>
          <p:cNvSpPr txBox="1"/>
          <p:nvPr/>
        </p:nvSpPr>
        <p:spPr>
          <a:xfrm>
            <a:off x="13817600" y="5487418"/>
            <a:ext cx="7188300" cy="6771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2. Problem </a:t>
            </a:r>
            <a:r>
              <a:rPr lang="en" sz="3600" b="1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Statement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38" name="Google Shape;38;g3050a29d431_0_0"/>
          <p:cNvSpPr txBox="1"/>
          <p:nvPr/>
        </p:nvSpPr>
        <p:spPr>
          <a:xfrm>
            <a:off x="959575" y="13694625"/>
            <a:ext cx="10762500" cy="6771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4. Solution Design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39" name="Google Shape;39;g3050a29d431_0_0"/>
          <p:cNvSpPr txBox="1"/>
          <p:nvPr/>
        </p:nvSpPr>
        <p:spPr>
          <a:xfrm>
            <a:off x="12231075" y="26533175"/>
            <a:ext cx="8935200" cy="6771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7. Key Takeaways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40" name="Google Shape;40;g3050a29d431_0_0"/>
          <p:cNvSpPr txBox="1"/>
          <p:nvPr/>
        </p:nvSpPr>
        <p:spPr>
          <a:xfrm>
            <a:off x="12190275" y="27315025"/>
            <a:ext cx="9683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132C3E"/>
              </a:buClr>
              <a:buSzPts val="2500"/>
              <a:buChar char="●"/>
            </a:pPr>
            <a:r>
              <a:rPr lang="en" sz="2500" b="1">
                <a:solidFill>
                  <a:srgbClr val="132C3E"/>
                </a:solidFill>
              </a:rPr>
              <a:t>Reduction of 94% in schedule and 99.4% in cost</a:t>
            </a:r>
            <a:endParaRPr sz="2500" b="1">
              <a:solidFill>
                <a:srgbClr val="132C3E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132C3E"/>
              </a:buClr>
              <a:buSzPts val="2500"/>
              <a:buChar char="●"/>
            </a:pPr>
            <a:r>
              <a:rPr lang="en" sz="2500" b="1">
                <a:solidFill>
                  <a:srgbClr val="132C3E"/>
                </a:solidFill>
              </a:rPr>
              <a:t>Reduced the risk of human error</a:t>
            </a:r>
            <a:endParaRPr sz="2500" b="1">
              <a:solidFill>
                <a:srgbClr val="132C3E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132C3E"/>
              </a:buClr>
              <a:buSzPts val="2500"/>
              <a:buChar char="●"/>
            </a:pPr>
            <a:r>
              <a:rPr lang="en" sz="2500" b="1">
                <a:solidFill>
                  <a:srgbClr val="132C3E"/>
                </a:solidFill>
              </a:rPr>
              <a:t>Automated Excel generation</a:t>
            </a:r>
            <a:endParaRPr sz="2500" b="1">
              <a:solidFill>
                <a:srgbClr val="132C3E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132C3E"/>
              </a:buClr>
              <a:buSzPts val="2500"/>
              <a:buChar char="●"/>
            </a:pPr>
            <a:r>
              <a:rPr lang="en" sz="2500" b="1">
                <a:solidFill>
                  <a:srgbClr val="132C3E"/>
                </a:solidFill>
              </a:rPr>
              <a:t>Additional outputs: KMZ and JSON</a:t>
            </a:r>
            <a:endParaRPr sz="2500" b="1">
              <a:solidFill>
                <a:srgbClr val="132C3E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132C3E"/>
              </a:buClr>
              <a:buSzPts val="2500"/>
              <a:buChar char="●"/>
            </a:pPr>
            <a:r>
              <a:rPr lang="en" sz="2500" b="1">
                <a:solidFill>
                  <a:srgbClr val="132C3E"/>
                </a:solidFill>
              </a:rPr>
              <a:t>More information: AI summarized reviews &amp; photos</a:t>
            </a:r>
            <a:endParaRPr sz="2500" b="1">
              <a:solidFill>
                <a:srgbClr val="132C3E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132C3E"/>
              </a:buClr>
              <a:buSzPts val="2500"/>
              <a:buChar char="●"/>
            </a:pPr>
            <a:r>
              <a:rPr lang="en" sz="2500" b="1">
                <a:solidFill>
                  <a:srgbClr val="132C3E"/>
                </a:solidFill>
              </a:rPr>
              <a:t>Accessible via the cloud or local host</a:t>
            </a:r>
            <a:endParaRPr sz="2500">
              <a:solidFill>
                <a:srgbClr val="132C3E"/>
              </a:solidFill>
            </a:endParaRPr>
          </a:p>
        </p:txBody>
      </p:sp>
      <p:sp>
        <p:nvSpPr>
          <p:cNvPr id="41" name="Google Shape;41;g3050a29d431_0_0"/>
          <p:cNvSpPr txBox="1"/>
          <p:nvPr/>
        </p:nvSpPr>
        <p:spPr>
          <a:xfrm>
            <a:off x="11975600" y="17269350"/>
            <a:ext cx="968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200"/>
          </a:p>
        </p:txBody>
      </p:sp>
      <p:sp>
        <p:nvSpPr>
          <p:cNvPr id="42" name="Google Shape;42;g3050a29d431_0_0"/>
          <p:cNvSpPr txBox="1"/>
          <p:nvPr/>
        </p:nvSpPr>
        <p:spPr>
          <a:xfrm>
            <a:off x="12231075" y="13694625"/>
            <a:ext cx="8774700" cy="6771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6</a:t>
            </a:r>
            <a:r>
              <a:rPr lang="en" sz="3600" b="1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. Impact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43" name="Google Shape;43;g3050a29d431_0_0" title="Points scored"/>
          <p:cNvPicPr preferRelativeResize="0"/>
          <p:nvPr/>
        </p:nvPicPr>
        <p:blipFill rotWithShape="1">
          <a:blip r:embed="rId8">
            <a:alphaModFix/>
          </a:blip>
          <a:srcRect t="3025"/>
          <a:stretch/>
        </p:blipFill>
        <p:spPr>
          <a:xfrm>
            <a:off x="12244600" y="14440413"/>
            <a:ext cx="8774799" cy="5261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3050a29d431_0_0"/>
          <p:cNvSpPr txBox="1"/>
          <p:nvPr/>
        </p:nvSpPr>
        <p:spPr>
          <a:xfrm>
            <a:off x="18432125" y="15725574"/>
            <a:ext cx="1511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133.3 </a:t>
            </a:r>
            <a:endParaRPr sz="2900" b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hours</a:t>
            </a:r>
            <a:endParaRPr sz="2900" b="1">
              <a:solidFill>
                <a:schemeClr val="lt1"/>
              </a:solidFill>
            </a:endParaRPr>
          </a:p>
        </p:txBody>
      </p:sp>
      <p:sp>
        <p:nvSpPr>
          <p:cNvPr id="45" name="Google Shape;45;g3050a29d431_0_0"/>
          <p:cNvSpPr txBox="1"/>
          <p:nvPr/>
        </p:nvSpPr>
        <p:spPr>
          <a:xfrm>
            <a:off x="14132650" y="17401725"/>
            <a:ext cx="15117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8.3 </a:t>
            </a:r>
            <a:endParaRPr sz="2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hours</a:t>
            </a:r>
            <a:endParaRPr sz="2900" b="1"/>
          </a:p>
        </p:txBody>
      </p:sp>
      <p:pic>
        <p:nvPicPr>
          <p:cNvPr id="46" name="Google Shape;46;g3050a29d431_0_0" title="Points scored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272163" y="20495207"/>
            <a:ext cx="8035476" cy="496860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3050a29d431_0_0"/>
          <p:cNvSpPr txBox="1"/>
          <p:nvPr/>
        </p:nvSpPr>
        <p:spPr>
          <a:xfrm>
            <a:off x="17257325" y="21795875"/>
            <a:ext cx="16959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$6,666</a:t>
            </a:r>
            <a:endParaRPr sz="2900" b="1">
              <a:solidFill>
                <a:schemeClr val="lt1"/>
              </a:solidFill>
            </a:endParaRPr>
          </a:p>
        </p:txBody>
      </p:sp>
      <p:sp>
        <p:nvSpPr>
          <p:cNvPr id="48" name="Google Shape;48;g3050a29d431_0_0"/>
          <p:cNvSpPr txBox="1"/>
          <p:nvPr/>
        </p:nvSpPr>
        <p:spPr>
          <a:xfrm>
            <a:off x="13751625" y="23424525"/>
            <a:ext cx="9840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$37</a:t>
            </a:r>
            <a:endParaRPr sz="2900" b="1"/>
          </a:p>
        </p:txBody>
      </p:sp>
      <p:sp>
        <p:nvSpPr>
          <p:cNvPr id="49" name="Google Shape;49;g3050a29d431_0_0"/>
          <p:cNvSpPr txBox="1"/>
          <p:nvPr/>
        </p:nvSpPr>
        <p:spPr>
          <a:xfrm>
            <a:off x="924275" y="19289375"/>
            <a:ext cx="10762500" cy="6771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5. Application </a:t>
            </a:r>
            <a:r>
              <a:rPr lang="en" sz="3600" b="1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Implementation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50" name="Google Shape;50;g3050a29d431_0_0"/>
          <p:cNvSpPr txBox="1"/>
          <p:nvPr/>
        </p:nvSpPr>
        <p:spPr>
          <a:xfrm>
            <a:off x="1525173" y="21100413"/>
            <a:ext cx="34257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Drop pins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Draw bounding box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Add bounding box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1" name="Google Shape;51;g3050a29d431_0_0"/>
          <p:cNvSpPr txBox="1"/>
          <p:nvPr/>
        </p:nvSpPr>
        <p:spPr>
          <a:xfrm>
            <a:off x="1525175" y="27732242"/>
            <a:ext cx="53181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Establishment search term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Data tiers (basic, review, photos)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Outputs (Excel, KMZ, and JSON)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2" name="Google Shape;52;g3050a29d431_0_0"/>
          <p:cNvSpPr txBox="1"/>
          <p:nvPr/>
        </p:nvSpPr>
        <p:spPr>
          <a:xfrm rot="-5400000">
            <a:off x="-414175" y="25211475"/>
            <a:ext cx="3201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Querying</a:t>
            </a:r>
            <a:endParaRPr sz="2900" b="1"/>
          </a:p>
        </p:txBody>
      </p:sp>
      <p:sp>
        <p:nvSpPr>
          <p:cNvPr id="53" name="Google Shape;53;g3050a29d431_0_0"/>
          <p:cNvSpPr txBox="1"/>
          <p:nvPr/>
        </p:nvSpPr>
        <p:spPr>
          <a:xfrm>
            <a:off x="959575" y="8716661"/>
            <a:ext cx="20046300" cy="6771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3. Current Solution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54" name="Google Shape;54;g3050a29d431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9575" y="9941855"/>
            <a:ext cx="1948930" cy="2971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5" name="Google Shape;55;g3050a29d431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04459" y="9941867"/>
            <a:ext cx="1827581" cy="29718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6" name="Google Shape;56;g3050a29d431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38706" y="9867992"/>
            <a:ext cx="7975856" cy="15402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7" name="Google Shape;57;g3050a29d431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28011" y="11747279"/>
            <a:ext cx="8035474" cy="13593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8" name="Google Shape;58;g3050a29d431_0_0"/>
          <p:cNvSpPr txBox="1"/>
          <p:nvPr/>
        </p:nvSpPr>
        <p:spPr>
          <a:xfrm>
            <a:off x="13881100" y="6182343"/>
            <a:ext cx="70485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How can we </a:t>
            </a:r>
            <a:r>
              <a:rPr lang="en" sz="2400" b="1">
                <a:solidFill>
                  <a:schemeClr val="dk1"/>
                </a:solidFill>
              </a:rPr>
              <a:t>retrieve location details</a:t>
            </a:r>
            <a:r>
              <a:rPr lang="en" sz="2400">
                <a:solidFill>
                  <a:schemeClr val="dk1"/>
                </a:solidFill>
              </a:rPr>
              <a:t> from Google Maps and generate an Excel, with</a:t>
            </a:r>
            <a:r>
              <a:rPr lang="en" sz="2400" b="1">
                <a:solidFill>
                  <a:schemeClr val="dk1"/>
                </a:solidFill>
              </a:rPr>
              <a:t> image analysis and review summarization</a:t>
            </a:r>
            <a:r>
              <a:rPr lang="en" sz="2400">
                <a:solidFill>
                  <a:schemeClr val="dk1"/>
                </a:solidFill>
              </a:rPr>
              <a:t> to enable operational planning and execution </a:t>
            </a:r>
            <a:r>
              <a:rPr lang="en" sz="2400" b="1">
                <a:solidFill>
                  <a:schemeClr val="dk1"/>
                </a:solidFill>
              </a:rPr>
              <a:t>while reducing the man hours and cost</a:t>
            </a:r>
            <a:r>
              <a:rPr lang="en" sz="2400">
                <a:solidFill>
                  <a:schemeClr val="dk1"/>
                </a:solidFill>
              </a:rPr>
              <a:t>?</a:t>
            </a:r>
            <a:endParaRPr sz="2400"/>
          </a:p>
        </p:txBody>
      </p:sp>
      <p:sp>
        <p:nvSpPr>
          <p:cNvPr id="59" name="Google Shape;59;g3050a29d431_0_0"/>
          <p:cNvSpPr txBox="1"/>
          <p:nvPr/>
        </p:nvSpPr>
        <p:spPr>
          <a:xfrm rot="-5400000">
            <a:off x="-938125" y="29912869"/>
            <a:ext cx="4249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Validating</a:t>
            </a:r>
            <a:endParaRPr sz="2900" b="1"/>
          </a:p>
        </p:txBody>
      </p:sp>
      <p:sp>
        <p:nvSpPr>
          <p:cNvPr id="60" name="Google Shape;60;g3050a29d431_0_0"/>
          <p:cNvSpPr txBox="1"/>
          <p:nvPr/>
        </p:nvSpPr>
        <p:spPr>
          <a:xfrm>
            <a:off x="13443175" y="9485998"/>
            <a:ext cx="7495200" cy="4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Manual Process Overview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Open Google Maps and select the location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Copy and paste the data into the Excel file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Triage the reviews and photos; author a summary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Highlight key features in reviews and photos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20 min process time per locations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8 - 40 hours to complete each report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Missions require a 24 hour turn around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Estimated 400 locations per month = 133.3 hours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61" name="Google Shape;61;g3050a29d431_0_0"/>
          <p:cNvSpPr txBox="1">
            <a:spLocks noGrp="1"/>
          </p:cNvSpPr>
          <p:nvPr>
            <p:ph type="title" idx="4294967295"/>
          </p:nvPr>
        </p:nvSpPr>
        <p:spPr>
          <a:xfrm>
            <a:off x="12190275" y="31323275"/>
            <a:ext cx="97653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800"/>
              <a:t>Supervisor - Eric Youn and Zach Murphy</a:t>
            </a:r>
            <a:br>
              <a:rPr lang="en" sz="2800"/>
            </a:br>
            <a:r>
              <a:rPr lang="en" sz="2800"/>
              <a:t>AI Technicians 2024-2025 - Capstone Project </a:t>
            </a:r>
            <a:endParaRPr sz="2800"/>
          </a:p>
        </p:txBody>
      </p:sp>
      <p:sp>
        <p:nvSpPr>
          <p:cNvPr id="62" name="Google Shape;62;g3050a29d431_0_0"/>
          <p:cNvSpPr txBox="1"/>
          <p:nvPr/>
        </p:nvSpPr>
        <p:spPr>
          <a:xfrm>
            <a:off x="12230975" y="19505500"/>
            <a:ext cx="8774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132C3E"/>
                </a:solidFill>
              </a:rPr>
              <a:t>94% reduction in schedule; </a:t>
            </a:r>
            <a:br>
              <a:rPr lang="en" sz="2500" b="1">
                <a:solidFill>
                  <a:srgbClr val="132C3E"/>
                </a:solidFill>
              </a:rPr>
            </a:br>
            <a:r>
              <a:rPr lang="en" sz="2500" b="1">
                <a:solidFill>
                  <a:srgbClr val="132C3E"/>
                </a:solidFill>
              </a:rPr>
              <a:t>saving 125 hours per month</a:t>
            </a:r>
            <a:endParaRPr sz="2500" b="1">
              <a:solidFill>
                <a:srgbClr val="132C3E"/>
              </a:solidFill>
            </a:endParaRPr>
          </a:p>
        </p:txBody>
      </p:sp>
      <p:sp>
        <p:nvSpPr>
          <p:cNvPr id="63" name="Google Shape;63;g3050a29d431_0_0"/>
          <p:cNvSpPr txBox="1"/>
          <p:nvPr/>
        </p:nvSpPr>
        <p:spPr>
          <a:xfrm>
            <a:off x="12244600" y="25416100"/>
            <a:ext cx="8774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132C3E"/>
                </a:solidFill>
              </a:rPr>
              <a:t>99.4% reduction in cost; </a:t>
            </a:r>
            <a:br>
              <a:rPr lang="en" sz="2500" b="1">
                <a:solidFill>
                  <a:srgbClr val="132C3E"/>
                </a:solidFill>
              </a:rPr>
            </a:br>
            <a:r>
              <a:rPr lang="en" sz="2500" b="1">
                <a:solidFill>
                  <a:srgbClr val="132C3E"/>
                </a:solidFill>
              </a:rPr>
              <a:t>saving $6,629 per month</a:t>
            </a:r>
            <a:endParaRPr sz="2500" b="1">
              <a:solidFill>
                <a:srgbClr val="132C3E"/>
              </a:solidFill>
            </a:endParaRPr>
          </a:p>
        </p:txBody>
      </p:sp>
      <p:pic>
        <p:nvPicPr>
          <p:cNvPr id="64" name="Google Shape;64;g3050a29d431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42348" y="29475105"/>
            <a:ext cx="1948925" cy="194079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050a29d431_0_0"/>
          <p:cNvSpPr txBox="1"/>
          <p:nvPr/>
        </p:nvSpPr>
        <p:spPr>
          <a:xfrm>
            <a:off x="12620625" y="29893892"/>
            <a:ext cx="60168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32C3E"/>
                </a:solidFill>
              </a:rPr>
              <a:t>For more information on the Tactical OPE Toolkit including a demonstration video and documentation - use the QR code </a:t>
            </a:r>
            <a:r>
              <a:rPr lang="en" sz="2500">
                <a:solidFill>
                  <a:srgbClr val="132C3E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500">
              <a:solidFill>
                <a:srgbClr val="132C3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6" name="Google Shape;66;g3050a29d431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92375" y="14445475"/>
            <a:ext cx="9051501" cy="47702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050a29d431_0_0"/>
          <p:cNvSpPr txBox="1"/>
          <p:nvPr/>
        </p:nvSpPr>
        <p:spPr>
          <a:xfrm rot="-5400000">
            <a:off x="-469225" y="21463713"/>
            <a:ext cx="331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Searching</a:t>
            </a:r>
            <a:endParaRPr sz="2900" b="1"/>
          </a:p>
        </p:txBody>
      </p:sp>
      <p:sp>
        <p:nvSpPr>
          <p:cNvPr id="68" name="Google Shape;68;g3050a29d431_0_0"/>
          <p:cNvSpPr txBox="1"/>
          <p:nvPr/>
        </p:nvSpPr>
        <p:spPr>
          <a:xfrm>
            <a:off x="7094575" y="27732242"/>
            <a:ext cx="46275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API key handling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Photo captioning keywords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Time and cost prediction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9" name="Google Shape;69;g3050a29d431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972019" y="22852951"/>
            <a:ext cx="1311506" cy="56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050a29d431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22869" y="29327105"/>
            <a:ext cx="2979498" cy="27263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1" name="Google Shape;71;g3050a29d431_0_0"/>
          <p:cNvPicPr preferRelativeResize="0"/>
          <p:nvPr/>
        </p:nvPicPr>
        <p:blipFill rotWithShape="1">
          <a:blip r:embed="rId18">
            <a:alphaModFix/>
          </a:blip>
          <a:srcRect r="23377" b="6156"/>
          <a:stretch/>
        </p:blipFill>
        <p:spPr>
          <a:xfrm>
            <a:off x="5711925" y="29563616"/>
            <a:ext cx="5161401" cy="225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72" name="Google Shape;72;g3050a29d431_0_0"/>
          <p:cNvCxnSpPr/>
          <p:nvPr/>
        </p:nvCxnSpPr>
        <p:spPr>
          <a:xfrm>
            <a:off x="12239625" y="20545425"/>
            <a:ext cx="8763000" cy="0"/>
          </a:xfrm>
          <a:prstGeom prst="straightConnector1">
            <a:avLst/>
          </a:prstGeom>
          <a:noFill/>
          <a:ln w="19050" cap="flat" cmpd="sng">
            <a:solidFill>
              <a:srgbClr val="CB02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Fira Sans</vt:lpstr>
      <vt:lpstr>Arial</vt:lpstr>
      <vt:lpstr>Simple Light</vt:lpstr>
      <vt:lpstr>Tactical OPE Toolkit -  Automating Location Intelligence  for Special Operations Using 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Gregory McDonald</cp:lastModifiedBy>
  <cp:revision>1</cp:revision>
  <dcterms:modified xsi:type="dcterms:W3CDTF">2025-05-09T17:56:41Z</dcterms:modified>
</cp:coreProperties>
</file>